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0"/>
  </p:notesMasterIdLst>
  <p:sldIdLst>
    <p:sldId id="332" r:id="rId2"/>
    <p:sldId id="339" r:id="rId3"/>
    <p:sldId id="347" r:id="rId4"/>
    <p:sldId id="327" r:id="rId5"/>
    <p:sldId id="261" r:id="rId6"/>
    <p:sldId id="290" r:id="rId7"/>
    <p:sldId id="288" r:id="rId8"/>
    <p:sldId id="289" r:id="rId9"/>
    <p:sldId id="346" r:id="rId10"/>
    <p:sldId id="291" r:id="rId11"/>
    <p:sldId id="341" r:id="rId12"/>
    <p:sldId id="303" r:id="rId13"/>
    <p:sldId id="337" r:id="rId14"/>
    <p:sldId id="308" r:id="rId15"/>
    <p:sldId id="309" r:id="rId16"/>
    <p:sldId id="310" r:id="rId17"/>
    <p:sldId id="340" r:id="rId18"/>
    <p:sldId id="292" r:id="rId19"/>
    <p:sldId id="296" r:id="rId20"/>
    <p:sldId id="295" r:id="rId21"/>
    <p:sldId id="324" r:id="rId22"/>
    <p:sldId id="311" r:id="rId23"/>
    <p:sldId id="338" r:id="rId24"/>
    <p:sldId id="350" r:id="rId25"/>
    <p:sldId id="344" r:id="rId26"/>
    <p:sldId id="345" r:id="rId27"/>
    <p:sldId id="349" r:id="rId28"/>
    <p:sldId id="348" r:id="rId29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  <a:sym typeface="Symbol" panose="05050102010706020507" pitchFamily="18" charset="2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  <a:sym typeface="Symbol" panose="05050102010706020507" pitchFamily="18" charset="2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  <a:sym typeface="Symbol" panose="05050102010706020507" pitchFamily="18" charset="2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  <a:sym typeface="Symbol" panose="05050102010706020507" pitchFamily="18" charset="2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  <a:sym typeface="Symbol" panose="05050102010706020507" pitchFamily="18" charset="2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  <a:sym typeface="Symbol" panose="05050102010706020507" pitchFamily="18" charset="2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  <a:sym typeface="Symbol" panose="05050102010706020507" pitchFamily="18" charset="2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  <a:sym typeface="Symbol" panose="05050102010706020507" pitchFamily="18" charset="2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  <a:sym typeface="Symbol" panose="05050102010706020507" pitchFamily="18" charset="2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6" autoAdjust="0"/>
    <p:restoredTop sz="94563" autoAdjust="0"/>
  </p:normalViewPr>
  <p:slideViewPr>
    <p:cSldViewPr>
      <p:cViewPr varScale="1">
        <p:scale>
          <a:sx n="118" d="100"/>
          <a:sy n="118" d="100"/>
        </p:scale>
        <p:origin x="174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8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193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BA71F8E3-50C0-4FCE-80F6-33E5878A49E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Times New Roman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FFBACF49-DFD2-7E25-BB7B-BBA195BB757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Times New Roman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307B9F94-E46A-3FE5-02BB-FDB14FF3378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5" name="Rectangle 5">
            <a:extLst>
              <a:ext uri="{FF2B5EF4-FFF2-40B4-BE49-F238E27FC236}">
                <a16:creationId xmlns:a16="http://schemas.microsoft.com/office/drawing/2014/main" id="{10BB8D6F-0490-06FC-4E35-05CF8E8A577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Click to edit Master text styles</a:t>
            </a:r>
          </a:p>
          <a:p>
            <a:pPr lvl="1"/>
            <a:r>
              <a:rPr lang="nl-NL" noProof="0"/>
              <a:t>Second level</a:t>
            </a:r>
          </a:p>
          <a:p>
            <a:pPr lvl="2"/>
            <a:r>
              <a:rPr lang="nl-NL" noProof="0"/>
              <a:t>Third level</a:t>
            </a:r>
          </a:p>
          <a:p>
            <a:pPr lvl="3"/>
            <a:r>
              <a:rPr lang="nl-NL" noProof="0"/>
              <a:t>Fourth level</a:t>
            </a:r>
          </a:p>
          <a:p>
            <a:pPr lvl="4"/>
            <a:r>
              <a:rPr lang="nl-NL" noProof="0"/>
              <a:t>Fifth level</a:t>
            </a:r>
          </a:p>
        </p:txBody>
      </p:sp>
      <p:sp>
        <p:nvSpPr>
          <p:cNvPr id="61446" name="Rectangle 6">
            <a:extLst>
              <a:ext uri="{FF2B5EF4-FFF2-40B4-BE49-F238E27FC236}">
                <a16:creationId xmlns:a16="http://schemas.microsoft.com/office/drawing/2014/main" id="{8A96AA82-2373-0080-D236-07C03F247DD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Times New Roman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1447" name="Rectangle 7">
            <a:extLst>
              <a:ext uri="{FF2B5EF4-FFF2-40B4-BE49-F238E27FC236}">
                <a16:creationId xmlns:a16="http://schemas.microsoft.com/office/drawing/2014/main" id="{C9650315-8468-452A-D106-5E18152FCD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 smtClean="0"/>
            </a:lvl1pPr>
          </a:lstStyle>
          <a:p>
            <a:pPr>
              <a:defRPr/>
            </a:pPr>
            <a:fld id="{28694261-E112-4D2A-A3C8-6E43D5D22BA2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93E85C2-552F-4EA6-3B29-E903D86421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E244A5-C2E9-3F29-5339-5007C5CD5E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F3087F-4941-8396-AC5A-0096A599C9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CDDF7E-5573-4ECC-9D74-019EA55C733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9977182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8F28CC8-8BA4-7679-1CCB-AD4E31C96E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5231389-0F30-8790-BBF0-8CAF6CDC7D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5ACE574-FFF9-E209-37E8-5B1B1E88D3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C448BB-FC8E-471A-9376-DB2185D483C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28372404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EBBF0B9-EC2F-2CAC-212B-0B406D9411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E4445E6-52DB-8C92-E922-1FB61254F7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60B045B-EA02-82C4-3DCA-5F2988EA77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6368D-09C6-414E-A0A4-FCF34CDC5C0F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0405882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1301278-0BE7-D965-EDEA-5D50A94C67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F566BD0-DFFB-8E4C-F3C6-F24E2DBF11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C482F22-3441-D532-54D4-D25291E29F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5D9E1-3BAB-4D55-AA6D-D13C1F7C201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41421156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6A3FFDE-E24E-B877-50AB-8CBB5C6472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4612A2-CA21-44D9-B0ED-EF1EEC9C95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9D4224A-910F-77C1-3496-4409804373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3EA451-F5D6-400B-B3AF-29F2FEF3A683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2246133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8419B6C-C4FB-4154-D8AB-4DC1999680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7C1610-0218-DE3D-DC97-45F642C3AE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3DD7A72-736F-F4C6-5076-AB966426CC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04E81C-8EFB-4ED7-9C46-8E3799964FC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31568023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93067BD-4FF9-DEA4-4F1B-DEB869B793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A05E6C6-F7A9-C25A-931E-37DC92EEA2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89EF213-EBD4-2CA1-10EC-18C1403797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C0825A-49DD-4D87-9DFF-9FDFCC5F3041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28611548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BAE3C9E-09FA-4D93-9257-D2D2E5D162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7B3E932-9256-6BBF-361A-A566BAECF5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2EAF896-916D-1CFC-C379-6B47E4C45A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1DFB2-8A65-4D89-A8F5-78F0241342DE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29075485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D0C5AE5-9AFF-083C-650D-BE1460DC53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28B8AB3-0EFB-97F0-A795-26505CF3D6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CB26D88-EF97-085D-3F9D-87DEB291C3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8B76EB-0021-4FC2-A235-6CF39F8192EB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83328391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2B6CE2B-DC46-4756-F2B9-80BEDA4947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3E8FF0D-A94D-C6EC-B393-11792F9DB6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2B6CFDD-C444-B82C-7C25-7D8D3A9F42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61F42-2A95-46C4-9BAD-E752216CAD6B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17653730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A206F7C-61CC-2F53-BC07-7E50FAC8A4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3AF47B1-CA79-9615-0EC6-9693D0DCAD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C91B740-41D7-C0E0-E724-BF08909A57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D67303-4701-47C5-86AF-9966BEF262E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3090447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66"/>
            </a:gs>
            <a:gs pos="100000">
              <a:srgbClr val="FFFF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23D5D5B-ECB5-7A29-318B-7D88543226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E307885-487B-D4FB-4B29-50D79A1BE9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/>
              <a:t>Click to edit Master text styles</a:t>
            </a:r>
          </a:p>
          <a:p>
            <a:pPr lvl="1"/>
            <a:r>
              <a:rPr lang="en-US" altLang="nl-NL"/>
              <a:t>Second level</a:t>
            </a:r>
          </a:p>
          <a:p>
            <a:pPr lvl="2"/>
            <a:r>
              <a:rPr lang="en-US" altLang="nl-NL"/>
              <a:t>Third level</a:t>
            </a:r>
          </a:p>
          <a:p>
            <a:pPr lvl="3"/>
            <a:r>
              <a:rPr lang="en-US" altLang="nl-NL"/>
              <a:t>Fourth level</a:t>
            </a:r>
          </a:p>
          <a:p>
            <a:pPr lvl="4"/>
            <a:r>
              <a:rPr lang="en-US" altLang="nl-NL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FA195A5-89E1-37F9-7E59-4BE52CF4A8C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DC822CB-896B-C423-0F81-813ACBC095B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B5A335D-7A10-08C8-D467-F3D5682F490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smtClean="0"/>
            </a:lvl1pPr>
          </a:lstStyle>
          <a:p>
            <a:pPr>
              <a:defRPr/>
            </a:pPr>
            <a:fld id="{19B93692-C1A1-4535-BB0F-9A4AC12029E3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28FCA5E0-D401-4E82-9D7D-08D67F8FAD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71736" y="381001"/>
            <a:ext cx="8276728" cy="815752"/>
          </a:xfrm>
        </p:spPr>
        <p:txBody>
          <a:bodyPr/>
          <a:lstStyle/>
          <a:p>
            <a:r>
              <a:rPr lang="nl-NL" altLang="nl-NL" dirty="0" err="1"/>
              <a:t>Bridgeles</a:t>
            </a:r>
            <a:r>
              <a:rPr lang="nl-NL" altLang="nl-NL" dirty="0"/>
              <a:t> en de spelregels</a:t>
            </a:r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62D2214F-EF8D-F053-E312-B61D7A9D08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315" y="1228201"/>
            <a:ext cx="8062664" cy="4643438"/>
          </a:xfrm>
        </p:spPr>
        <p:txBody>
          <a:bodyPr/>
          <a:lstStyle/>
          <a:p>
            <a:r>
              <a:rPr lang="nl-NL" altLang="nl-NL" dirty="0"/>
              <a:t>Elke sport kent spelregels waar iedereen zich aan heeft te houden</a:t>
            </a:r>
          </a:p>
          <a:p>
            <a:r>
              <a:rPr lang="nl-NL" altLang="nl-NL" dirty="0"/>
              <a:t>Bij bridge loopt er geen scheidsrechter “in het veld” om fouten te bestraffen</a:t>
            </a:r>
          </a:p>
          <a:p>
            <a:r>
              <a:rPr lang="nl-NL" altLang="nl-NL" dirty="0"/>
              <a:t>Het roepen van een arbiter kan heel intimiderend zijn</a:t>
            </a:r>
          </a:p>
          <a:p>
            <a:r>
              <a:rPr lang="nl-NL" altLang="nl-NL" dirty="0"/>
              <a:t>Kersverse leden worden hierdoor afgeschrikt</a:t>
            </a:r>
          </a:p>
          <a:p>
            <a:r>
              <a:rPr lang="nl-NL" altLang="nl-NL" dirty="0"/>
              <a:t>Die leden lopen weg en komen nooit terug</a:t>
            </a:r>
          </a:p>
          <a:p>
            <a:r>
              <a:rPr lang="nl-NL" altLang="nl-NL" dirty="0"/>
              <a:t>En bij u waren ze nog zo enthousiast …</a:t>
            </a:r>
          </a:p>
          <a:p>
            <a:endParaRPr lang="nl-NL" altLang="nl-N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uiExpand="1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9C84F66-CC39-2219-9ABC-8016FE2254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nl-NL" altLang="nl-NL"/>
              <a:t>Hoe het moet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AACD8747-C90D-8768-E7D9-9F9539B711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524000"/>
            <a:ext cx="8280400" cy="4572000"/>
          </a:xfrm>
        </p:spPr>
        <p:txBody>
          <a:bodyPr/>
          <a:lstStyle/>
          <a:p>
            <a:r>
              <a:rPr lang="nl-NL" altLang="nl-NL" dirty="0">
                <a:sym typeface="Symbol" panose="05050102010706020507" pitchFamily="18" charset="2"/>
              </a:rPr>
              <a:t>Iedereen moet een systeemkaart hebben</a:t>
            </a:r>
          </a:p>
          <a:p>
            <a:r>
              <a:rPr lang="nl-NL" altLang="nl-NL" u="sng" dirty="0">
                <a:sym typeface="Symbol" panose="05050102010706020507" pitchFamily="18" charset="2"/>
              </a:rPr>
              <a:t>Op verzoek</a:t>
            </a:r>
            <a:r>
              <a:rPr lang="nl-NL" altLang="nl-NL" dirty="0">
                <a:sym typeface="Symbol" panose="05050102010706020507" pitchFamily="18" charset="2"/>
              </a:rPr>
              <a:t> moet je de tegenstander ALLES uitleggen over de afspraken die je hebt</a:t>
            </a:r>
          </a:p>
          <a:p>
            <a:r>
              <a:rPr lang="nl-NL" altLang="nl-NL" dirty="0">
                <a:sym typeface="Symbol" panose="05050102010706020507" pitchFamily="18" charset="2"/>
              </a:rPr>
              <a:t>Je mag NOOIT zeggen wat je denkt, alleen wat de afspraak is</a:t>
            </a:r>
          </a:p>
          <a:p>
            <a:r>
              <a:rPr lang="nl-NL" altLang="nl-NL" dirty="0">
                <a:sym typeface="Symbol" panose="05050102010706020507" pitchFamily="18" charset="2"/>
              </a:rPr>
              <a:t>Geen afspraak: zeg dat dan maar gewoon</a:t>
            </a:r>
          </a:p>
          <a:p>
            <a:r>
              <a:rPr lang="nl-NL" altLang="nl-NL" dirty="0">
                <a:sym typeface="Symbol" panose="05050102010706020507" pitchFamily="18" charset="2"/>
              </a:rPr>
              <a:t>Alerteren als dat nodig is (Alerteerregels 2009)</a:t>
            </a:r>
          </a:p>
          <a:p>
            <a:r>
              <a:rPr lang="nl-NL" altLang="nl-NL" dirty="0">
                <a:sym typeface="Symbol" panose="05050102010706020507" pitchFamily="18" charset="2"/>
              </a:rPr>
              <a:t>Alleen vragen als je aan de beurt bent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D0DA2ED9-9379-C772-81E1-DD78B5A23D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nl-NL" altLang="nl-NL" dirty="0"/>
              <a:t>Recht op plezier</a:t>
            </a:r>
          </a:p>
        </p:txBody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E2152657-3541-D44C-B08C-92E9652E43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4572000"/>
          </a:xfrm>
        </p:spPr>
        <p:txBody>
          <a:bodyPr/>
          <a:lstStyle/>
          <a:p>
            <a:r>
              <a:rPr lang="nl-NL" altLang="nl-NL" dirty="0">
                <a:sym typeface="Symbol" panose="05050102010706020507" pitchFamily="18" charset="2"/>
              </a:rPr>
              <a:t>Iedere speler heeft recht op plezier met zijn partner en tegenstanders.</a:t>
            </a:r>
          </a:p>
          <a:p>
            <a:r>
              <a:rPr lang="nl-NL" altLang="nl-NL" dirty="0">
                <a:sym typeface="Symbol" panose="05050102010706020507" pitchFamily="18" charset="2"/>
              </a:rPr>
              <a:t>Als dat niet lukt, dan maar plezier OM de tegenstanders.</a:t>
            </a:r>
          </a:p>
          <a:p>
            <a:r>
              <a:rPr lang="nl-NL" altLang="nl-NL" dirty="0">
                <a:sym typeface="Symbol" panose="05050102010706020507" pitchFamily="18" charset="2"/>
              </a:rPr>
              <a:t>Verschillende hulpmiddelen om met onaangenaam gedrag om te gaan.</a:t>
            </a:r>
          </a:p>
          <a:p>
            <a:r>
              <a:rPr lang="nl-NL" altLang="nl-NL" dirty="0">
                <a:sym typeface="Symbol" panose="05050102010706020507" pitchFamily="18" charset="2"/>
              </a:rPr>
              <a:t>Maak ze weerbaar, zodat ze niet gauw opgeven</a:t>
            </a:r>
          </a:p>
          <a:p>
            <a:endParaRPr lang="nl-NL" altLang="nl-NL" dirty="0">
              <a:sym typeface="Symbol" panose="05050102010706020507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AD27EEF0-5B51-18B2-24D5-CA94B79E7D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7924800" cy="914400"/>
          </a:xfrm>
        </p:spPr>
        <p:txBody>
          <a:bodyPr/>
          <a:lstStyle/>
          <a:p>
            <a:r>
              <a:rPr lang="nl-NL" altLang="nl-NL" dirty="0"/>
              <a:t>Hoe het hoort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89914CAD-C36C-D6B7-E0B9-C84F16B37B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nl-NL" altLang="nl-NL" dirty="0"/>
              <a:t>Dan moeten ze natuurlijk wel goed weten wat de rechten en plichten zijn</a:t>
            </a:r>
          </a:p>
          <a:p>
            <a:r>
              <a:rPr lang="nl-NL" altLang="nl-NL" dirty="0"/>
              <a:t>Maak daar (2) aparte lessen van</a:t>
            </a:r>
          </a:p>
          <a:p>
            <a:r>
              <a:rPr lang="nl-NL" altLang="nl-NL" dirty="0"/>
              <a:t>In mijn cursussen les 16 en 17. Vooral les 17 maakt ze zeer weerbaar tegen tegenstanders, ook op </a:t>
            </a:r>
            <a:r>
              <a:rPr lang="nl-NL" altLang="nl-NL" b="1" dirty="0"/>
              <a:t>Stepbridge</a:t>
            </a:r>
            <a:r>
              <a:rPr lang="nl-NL" altLang="nl-NL" dirty="0"/>
              <a:t>.</a:t>
            </a:r>
          </a:p>
          <a:p>
            <a:r>
              <a:rPr lang="nl-NL" altLang="nl-NL" dirty="0"/>
              <a:t>Gratis te verkrijgen als u mij een mailtje stuurt: </a:t>
            </a:r>
            <a:r>
              <a:rPr lang="nl-NL" altLang="nl-NL" dirty="0" err="1"/>
              <a:t>ron@jedema.nl</a:t>
            </a:r>
            <a:endParaRPr lang="nl-NL" altLang="nl-NL" dirty="0"/>
          </a:p>
          <a:p>
            <a:endParaRPr lang="nl-NL" altLang="nl-N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uiExpand="1" build="p" bldLvl="2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2B0E7058-FD6E-8B1D-6251-571723AB83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nl-NL" altLang="nl-NL"/>
              <a:t>Pauze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44D8AEDD-1828-A65C-E321-0BA8D2D61C9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nl-NL" altLang="nl-NL"/>
          </a:p>
          <a:p>
            <a:endParaRPr lang="nl-NL" altLang="nl-NL"/>
          </a:p>
          <a:p>
            <a:r>
              <a:rPr lang="nl-NL" altLang="nl-NL"/>
              <a:t>We nemen 15 minuten pauze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37AB631D-265E-EA18-1F84-56C5E7E7C0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r>
              <a:rPr lang="nl-NL" altLang="nl-NL"/>
              <a:t>Strafkaarten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ED74CB74-500B-D721-3636-88144CE054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nl-NL" altLang="nl-NL" dirty="0"/>
              <a:t>Heel ingewikkelde materie</a:t>
            </a:r>
          </a:p>
          <a:p>
            <a:r>
              <a:rPr lang="nl-NL" altLang="nl-NL" dirty="0"/>
              <a:t>Wel nodig</a:t>
            </a:r>
          </a:p>
          <a:p>
            <a:r>
              <a:rPr lang="nl-NL" altLang="nl-NL" dirty="0"/>
              <a:t>Laat ze de arbiter vragen goed uit te leggen wat hun rechten of plichten zijn</a:t>
            </a:r>
          </a:p>
          <a:p>
            <a:r>
              <a:rPr lang="nl-NL" altLang="nl-NL" dirty="0"/>
              <a:t>Strafkaart NOOIT voor leider of dummy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uiExpand="1" build="p" bldLvl="2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26">
            <a:extLst>
              <a:ext uri="{FF2B5EF4-FFF2-40B4-BE49-F238E27FC236}">
                <a16:creationId xmlns:a16="http://schemas.microsoft.com/office/drawing/2014/main" id="{18C6A0CB-B4E7-2CA6-0B6C-B4CFFDF763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nl-NL" altLang="nl-NL"/>
              <a:t>Voorspeelstraffen</a:t>
            </a:r>
          </a:p>
        </p:txBody>
      </p:sp>
      <p:sp>
        <p:nvSpPr>
          <p:cNvPr id="57347" name="Rectangle 1027">
            <a:extLst>
              <a:ext uri="{FF2B5EF4-FFF2-40B4-BE49-F238E27FC236}">
                <a16:creationId xmlns:a16="http://schemas.microsoft.com/office/drawing/2014/main" id="{BB80E992-F258-F7F8-B2A0-DA2AA0EC4B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nl-NL" altLang="nl-NL" dirty="0"/>
              <a:t>Teruggetrokken bieding veroorzaakt ongeoorloofde informatie</a:t>
            </a:r>
          </a:p>
          <a:p>
            <a:r>
              <a:rPr lang="nl-NL" altLang="nl-NL" dirty="0"/>
              <a:t>Arbiter kan een voorspeelstraf opleggen</a:t>
            </a:r>
          </a:p>
          <a:p>
            <a:r>
              <a:rPr lang="nl-NL" altLang="nl-NL" dirty="0"/>
              <a:t>Voorspeelstraf wanneer tegenspeler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5F23779A-4057-5B33-6311-6BF2390714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r>
              <a:rPr lang="nl-NL" altLang="nl-NL"/>
              <a:t>Arbitrale scores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CD340EA1-E07A-2B23-BE27-F6518DCAB4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nl-NL" altLang="nl-NL" dirty="0"/>
              <a:t>Vervangende score, naar redelijkheid, door arbiter opgelegd</a:t>
            </a:r>
          </a:p>
          <a:p>
            <a:pPr>
              <a:lnSpc>
                <a:spcPct val="110000"/>
              </a:lnSpc>
            </a:pPr>
            <a:r>
              <a:rPr lang="nl-NL" altLang="nl-NL" dirty="0"/>
              <a:t>Splitscore of gewogen score</a:t>
            </a:r>
          </a:p>
          <a:p>
            <a:pPr>
              <a:lnSpc>
                <a:spcPct val="110000"/>
              </a:lnSpc>
            </a:pPr>
            <a:r>
              <a:rPr lang="nl-NL" altLang="nl-NL" dirty="0"/>
              <a:t>Kunstmatige arbitrale score (percentage)</a:t>
            </a:r>
          </a:p>
          <a:p>
            <a:pPr>
              <a:lnSpc>
                <a:spcPct val="110000"/>
              </a:lnSpc>
            </a:pPr>
            <a:r>
              <a:rPr lang="nl-NL" altLang="nl-NL" dirty="0"/>
              <a:t>Straffen: kwart van een top in mindering:</a:t>
            </a:r>
          </a:p>
          <a:p>
            <a:pPr lvl="1">
              <a:lnSpc>
                <a:spcPct val="110000"/>
              </a:lnSpc>
            </a:pPr>
            <a:r>
              <a:rPr lang="nl-NL" altLang="nl-NL" dirty="0"/>
              <a:t>1 top = 100/28 = 3.57 % (of 100/24 = 4.17%)</a:t>
            </a:r>
          </a:p>
          <a:p>
            <a:pPr lvl="1">
              <a:lnSpc>
                <a:spcPct val="110000"/>
              </a:lnSpc>
            </a:pPr>
            <a:r>
              <a:rPr lang="nl-NL" altLang="nl-NL" dirty="0"/>
              <a:t>Kwart van een top = 0.89% (1,04%) in mindering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8836EAC1-80B8-D02E-5840-53C69203A1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r>
              <a:rPr lang="nl-NL" altLang="nl-NL"/>
              <a:t>Claimen</a:t>
            </a:r>
          </a:p>
        </p:txBody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ECA0C6AF-8C58-D81D-31CB-B7A29AEF61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7848600" cy="4953000"/>
          </a:xfrm>
        </p:spPr>
        <p:txBody>
          <a:bodyPr/>
          <a:lstStyle/>
          <a:p>
            <a:r>
              <a:rPr lang="nl-NL" altLang="nl-NL" dirty="0">
                <a:sym typeface="Symbol" panose="05050102010706020507" pitchFamily="18" charset="2"/>
              </a:rPr>
              <a:t>Na een claim mag </a:t>
            </a:r>
            <a:r>
              <a:rPr lang="nl-NL" altLang="nl-NL" u="sng" dirty="0">
                <a:sym typeface="Symbol" panose="05050102010706020507" pitchFamily="18" charset="2"/>
              </a:rPr>
              <a:t>niet</a:t>
            </a:r>
            <a:r>
              <a:rPr lang="nl-NL" altLang="nl-NL" dirty="0">
                <a:sym typeface="Symbol" panose="05050102010706020507" pitchFamily="18" charset="2"/>
              </a:rPr>
              <a:t> worden </a:t>
            </a:r>
            <a:r>
              <a:rPr lang="nl-NL" altLang="nl-NL" dirty="0" err="1">
                <a:sym typeface="Symbol" panose="05050102010706020507" pitchFamily="18" charset="2"/>
              </a:rPr>
              <a:t>door-gespeeld</a:t>
            </a:r>
            <a:r>
              <a:rPr lang="nl-NL" altLang="nl-NL" dirty="0">
                <a:sym typeface="Symbol" panose="05050102010706020507" pitchFamily="18" charset="2"/>
              </a:rPr>
              <a:t>, tenzij alle 4 spelers akkoord gaan.</a:t>
            </a:r>
          </a:p>
          <a:p>
            <a:r>
              <a:rPr lang="nl-NL" altLang="nl-NL" dirty="0">
                <a:sym typeface="Symbol" panose="05050102010706020507" pitchFamily="18" charset="2"/>
              </a:rPr>
              <a:t>Eens met een claim? Score opschrijven</a:t>
            </a:r>
          </a:p>
          <a:p>
            <a:r>
              <a:rPr lang="nl-NL" altLang="nl-NL" dirty="0">
                <a:sym typeface="Symbol" panose="05050102010706020507" pitchFamily="18" charset="2"/>
              </a:rPr>
              <a:t>Niet eens? Arbiter bepaalt de score</a:t>
            </a:r>
          </a:p>
          <a:p>
            <a:endParaRPr lang="nl-NL" altLang="nl-NL" dirty="0">
              <a:sym typeface="Symbol" panose="05050102010706020507" pitchFamily="18" charset="2"/>
            </a:endParaRPr>
          </a:p>
          <a:p>
            <a:r>
              <a:rPr lang="nl-NL" altLang="nl-NL" dirty="0">
                <a:sym typeface="Symbol" panose="05050102010706020507" pitchFamily="18" charset="2"/>
              </a:rPr>
              <a:t>Opgeven:</a:t>
            </a:r>
          </a:p>
          <a:p>
            <a:r>
              <a:rPr lang="nl-NL" altLang="nl-NL" dirty="0">
                <a:sym typeface="Symbol" panose="05050102010706020507" pitchFamily="18" charset="2"/>
              </a:rPr>
              <a:t>Als partner opgeeft en je bent het niet eens</a:t>
            </a:r>
          </a:p>
          <a:p>
            <a:r>
              <a:rPr lang="nl-NL" altLang="nl-NL" dirty="0">
                <a:sym typeface="Symbol" panose="05050102010706020507" pitchFamily="18" charset="2"/>
              </a:rPr>
              <a:t>Direct melden en daarna wordt doorgespeeld</a:t>
            </a:r>
          </a:p>
          <a:p>
            <a:r>
              <a:rPr lang="nl-NL" altLang="nl-NL" dirty="0">
                <a:sym typeface="Symbol" panose="05050102010706020507" pitchFamily="18" charset="2"/>
              </a:rPr>
              <a:t>Kan OI veroorzaken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 uiExpand="1" build="p" bldLvl="2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C25BCA10-79AE-5DC6-6600-8C1CDC5D7A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r>
              <a:rPr lang="nl-NL" altLang="nl-NL"/>
              <a:t>Ongeoorloofde informatie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FC702EA6-E982-5AED-FFDA-AB4150E1B5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7848600" cy="5162128"/>
          </a:xfrm>
        </p:spPr>
        <p:txBody>
          <a:bodyPr/>
          <a:lstStyle/>
          <a:p>
            <a:r>
              <a:rPr lang="nl-NL" altLang="nl-NL" dirty="0">
                <a:sym typeface="Symbol" panose="05050102010706020507" pitchFamily="18" charset="2"/>
              </a:rPr>
              <a:t>Informatie op 2 manieren uitwisselen:</a:t>
            </a:r>
          </a:p>
          <a:p>
            <a:pPr lvl="1"/>
            <a:r>
              <a:rPr lang="nl-NL" altLang="nl-NL" dirty="0">
                <a:sym typeface="Symbol" panose="05050102010706020507" pitchFamily="18" charset="2"/>
              </a:rPr>
              <a:t>bieden volgens de regels (met biedkaart)</a:t>
            </a:r>
          </a:p>
          <a:p>
            <a:pPr lvl="1"/>
            <a:r>
              <a:rPr lang="nl-NL" altLang="nl-NL" dirty="0">
                <a:sym typeface="Symbol" panose="05050102010706020507" pitchFamily="18" charset="2"/>
              </a:rPr>
              <a:t>spelen volgens de regels (</a:t>
            </a:r>
            <a:r>
              <a:rPr lang="nl-NL" altLang="nl-NL">
                <a:sym typeface="Symbol" panose="05050102010706020507" pitchFamily="18" charset="2"/>
              </a:rPr>
              <a:t>met speelkaart)</a:t>
            </a:r>
            <a:endParaRPr lang="nl-NL" altLang="nl-NL" dirty="0">
              <a:sym typeface="Symbol" panose="05050102010706020507" pitchFamily="18" charset="2"/>
            </a:endParaRPr>
          </a:p>
          <a:p>
            <a:r>
              <a:rPr lang="nl-NL" altLang="nl-NL" dirty="0">
                <a:sym typeface="Symbol" panose="05050102010706020507" pitchFamily="18" charset="2"/>
              </a:rPr>
              <a:t>Elke andere vorm is ongeoorloofd</a:t>
            </a:r>
          </a:p>
          <a:p>
            <a:r>
              <a:rPr lang="nl-NL" altLang="nl-NL" dirty="0">
                <a:sym typeface="Symbol" panose="05050102010706020507" pitchFamily="18" charset="2"/>
              </a:rPr>
              <a:t>O.I. zelve is niet strafbaar</a:t>
            </a:r>
          </a:p>
          <a:p>
            <a:r>
              <a:rPr lang="nl-NL" altLang="nl-NL" dirty="0">
                <a:sym typeface="Symbol" panose="05050102010706020507" pitchFamily="18" charset="2"/>
              </a:rPr>
              <a:t>Tegenstanders mogen ongestraft gebruik maken van O.I. (wel op eigen risico)</a:t>
            </a:r>
          </a:p>
          <a:p>
            <a:r>
              <a:rPr lang="nl-NL" altLang="nl-NL" dirty="0">
                <a:sym typeface="Symbol" panose="05050102010706020507" pitchFamily="18" charset="2"/>
              </a:rPr>
              <a:t>Partner mag geen gebruik maken van O.I.</a:t>
            </a:r>
          </a:p>
          <a:p>
            <a:r>
              <a:rPr lang="nl-NL" altLang="nl-NL" dirty="0">
                <a:sym typeface="Symbol" panose="05050102010706020507" pitchFamily="18" charset="2"/>
              </a:rPr>
              <a:t>Partner heeft het nadeel van de twijfel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uiExpand="1" build="p" bldLvl="2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431DD759-F3C3-5D7D-90EF-2100AD0E92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739552"/>
          </a:xfrm>
        </p:spPr>
        <p:txBody>
          <a:bodyPr/>
          <a:lstStyle/>
          <a:p>
            <a:r>
              <a:rPr lang="nl-NL" altLang="nl-NL" dirty="0"/>
              <a:t>Ken uw recht (zeg dit tegen de cursist)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C5EEDD03-E43F-9B3F-84E7-E454EBFB2B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nl-NL" altLang="nl-NL" dirty="0"/>
              <a:t>U beschermt uw rechten</a:t>
            </a:r>
          </a:p>
          <a:p>
            <a:r>
              <a:rPr lang="nl-NL" altLang="nl-NL" dirty="0"/>
              <a:t>U voorkomt dat u benadeeld wordt</a:t>
            </a:r>
          </a:p>
          <a:p>
            <a:r>
              <a:rPr lang="nl-NL" altLang="nl-NL" dirty="0"/>
              <a:t>U incasseert het voordeel uit de fouten van uw tegenstanders</a:t>
            </a:r>
          </a:p>
          <a:p>
            <a:r>
              <a:rPr lang="nl-NL" altLang="nl-NL" dirty="0"/>
              <a:t>U maakt een keuze die u het beste uitkomt</a:t>
            </a:r>
          </a:p>
          <a:p>
            <a:r>
              <a:rPr lang="nl-NL" altLang="nl-NL" u="sng" dirty="0"/>
              <a:t>Niet u</a:t>
            </a:r>
            <a:r>
              <a:rPr lang="nl-NL" altLang="nl-NL" dirty="0"/>
              <a:t>, maar </a:t>
            </a:r>
            <a:r>
              <a:rPr lang="nl-NL" altLang="nl-NL" u="sng" dirty="0"/>
              <a:t>zij</a:t>
            </a:r>
            <a:r>
              <a:rPr lang="nl-NL" altLang="nl-NL" dirty="0"/>
              <a:t> overtreden de regels</a:t>
            </a:r>
          </a:p>
          <a:p>
            <a:r>
              <a:rPr lang="nl-NL" altLang="nl-NL" dirty="0"/>
              <a:t>Met “neem maar terug” benadeelt u niet alleen uzelf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05112AD-ECC4-C05E-C804-19ECBD95E2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04664"/>
            <a:ext cx="7772400" cy="838200"/>
          </a:xfrm>
        </p:spPr>
        <p:txBody>
          <a:bodyPr/>
          <a:lstStyle/>
          <a:p>
            <a:r>
              <a:rPr lang="nl-NL" altLang="nl-NL" dirty="0"/>
              <a:t>Waarom spelregels</a:t>
            </a:r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F42CA623-34F5-AB01-E4E0-E2E68A7AF0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340768"/>
            <a:ext cx="7772400" cy="4755232"/>
          </a:xfrm>
        </p:spPr>
        <p:txBody>
          <a:bodyPr/>
          <a:lstStyle/>
          <a:p>
            <a:r>
              <a:rPr lang="nl-NL" altLang="nl-NL" dirty="0"/>
              <a:t>“Wij spelen op de club niet met al die regel</a:t>
            </a:r>
            <a:r>
              <a:rPr lang="nl-NL" altLang="nl-NL" u="sng" dirty="0"/>
              <a:t>tjes</a:t>
            </a:r>
            <a:r>
              <a:rPr lang="nl-NL" altLang="nl-NL" dirty="0"/>
              <a:t>”</a:t>
            </a:r>
          </a:p>
          <a:p>
            <a:r>
              <a:rPr lang="nl-NL" altLang="nl-NL" dirty="0"/>
              <a:t>“Als we dat gaan doen, wordt het er niet </a:t>
            </a:r>
            <a:r>
              <a:rPr lang="nl-NL" altLang="nl-NL" u="sng" dirty="0"/>
              <a:t>gezellig</a:t>
            </a:r>
            <a:r>
              <a:rPr lang="nl-NL" altLang="nl-NL" dirty="0"/>
              <a:t>er op”</a:t>
            </a:r>
          </a:p>
          <a:p>
            <a:r>
              <a:rPr lang="nl-NL" altLang="nl-NL" dirty="0"/>
              <a:t>“Wat geeft het nou als iemand zich vergist”</a:t>
            </a:r>
          </a:p>
          <a:p>
            <a:r>
              <a:rPr lang="nl-NL" altLang="nl-NL" dirty="0"/>
              <a:t>“Ze spelen hier met het </a:t>
            </a:r>
            <a:r>
              <a:rPr lang="nl-NL" altLang="nl-NL" u="sng" dirty="0"/>
              <a:t>mes op tafel</a:t>
            </a:r>
            <a:r>
              <a:rPr lang="nl-NL" altLang="nl-NL" dirty="0"/>
              <a:t>”</a:t>
            </a:r>
          </a:p>
          <a:p>
            <a:r>
              <a:rPr lang="nl-NL" altLang="nl-NL" dirty="0"/>
              <a:t>“Als jij de arbiter roept, speel ik niet meer tegen jou”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3" grpId="0" uiExpand="1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58B635F3-96A6-2416-8651-35B53FD770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nl-NL" altLang="nl-NL"/>
              <a:t>De rol van de arbiter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49B54463-BA8D-A7FB-C8EB-7A5DB811F7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72400" cy="4343400"/>
          </a:xfrm>
        </p:spPr>
        <p:txBody>
          <a:bodyPr/>
          <a:lstStyle/>
          <a:p>
            <a:r>
              <a:rPr lang="nl-NL" altLang="nl-NL" dirty="0"/>
              <a:t>Eerder voorlichter dan scheidsrechter</a:t>
            </a:r>
          </a:p>
          <a:p>
            <a:r>
              <a:rPr lang="nl-NL" altLang="nl-NL" dirty="0"/>
              <a:t>Past de spelregels toe zoals voorgeschreven</a:t>
            </a:r>
          </a:p>
          <a:p>
            <a:r>
              <a:rPr lang="nl-NL" altLang="nl-NL" dirty="0"/>
              <a:t>Moet snel handelen (u wil verder)</a:t>
            </a:r>
          </a:p>
          <a:p>
            <a:r>
              <a:rPr lang="nl-NL" altLang="nl-NL" dirty="0"/>
              <a:t>Vereist hoge mate van parate kennis</a:t>
            </a:r>
          </a:p>
          <a:p>
            <a:r>
              <a:rPr lang="nl-NL" altLang="nl-NL" dirty="0"/>
              <a:t>Kan alleen door veel te oefenen</a:t>
            </a:r>
          </a:p>
          <a:p>
            <a:r>
              <a:rPr lang="nl-NL" altLang="nl-NL" dirty="0"/>
              <a:t>Dat doet hij op de club</a:t>
            </a:r>
          </a:p>
          <a:p>
            <a:r>
              <a:rPr lang="nl-NL" altLang="nl-NL" dirty="0"/>
              <a:t>Als de brandweer nooit oefent …..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56330E60-050E-9734-3A5C-7613AB7E40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r>
              <a:rPr lang="nl-NL" altLang="nl-NL"/>
              <a:t>Arbiters</a:t>
            </a:r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C45A8648-1783-AE6A-0325-53D41B782D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nl-NL" altLang="nl-NL" dirty="0"/>
              <a:t>Krijgen meerdere opleidingen om de regels goed toe te passen:</a:t>
            </a:r>
          </a:p>
          <a:p>
            <a:pPr lvl="1"/>
            <a:r>
              <a:rPr lang="nl-NL" altLang="nl-NL" dirty="0"/>
              <a:t>Clubleider Arbitrage</a:t>
            </a:r>
          </a:p>
          <a:p>
            <a:pPr lvl="1"/>
            <a:r>
              <a:rPr lang="nl-NL" altLang="nl-NL" dirty="0"/>
              <a:t>Clubleider Arbitrage +</a:t>
            </a:r>
          </a:p>
          <a:p>
            <a:pPr lvl="1"/>
            <a:r>
              <a:rPr lang="nl-NL" altLang="nl-NL" dirty="0"/>
              <a:t>Wedstrijdleider</a:t>
            </a:r>
          </a:p>
          <a:p>
            <a:r>
              <a:rPr lang="nl-NL" altLang="nl-NL" dirty="0"/>
              <a:t>Kunnen alleen functioneren als de stof bijgehouden wordt</a:t>
            </a:r>
          </a:p>
          <a:p>
            <a:r>
              <a:rPr lang="nl-NL" altLang="nl-NL" dirty="0"/>
              <a:t>Dus veel oefenen en herhalen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uiExpand="1" build="p" bldLvl="2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E1E79341-A599-82CC-7C4D-7EAE85CAC7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762000"/>
          </a:xfrm>
        </p:spPr>
        <p:txBody>
          <a:bodyPr/>
          <a:lstStyle/>
          <a:p>
            <a:r>
              <a:rPr lang="nl-NL" altLang="nl-NL"/>
              <a:t>De club en de regels</a:t>
            </a: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723F0964-13A1-FD65-E00B-FFD5B9A00E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r>
              <a:rPr lang="nl-NL" altLang="nl-NL" dirty="0"/>
              <a:t>Als we serieus genomen willen worden, moeten we de regels handhaven</a:t>
            </a:r>
          </a:p>
          <a:p>
            <a:r>
              <a:rPr lang="nl-NL" altLang="nl-NL" dirty="0"/>
              <a:t>Dit vereist soms een “revolutie” op de club</a:t>
            </a:r>
          </a:p>
          <a:p>
            <a:r>
              <a:rPr lang="nl-NL" altLang="nl-NL" dirty="0"/>
              <a:t>Geleidelijk aan beginnen door vaker om arbitrage te roepen (tip uw cursisten)</a:t>
            </a:r>
          </a:p>
          <a:p>
            <a:r>
              <a:rPr lang="nl-NL" altLang="nl-NL" dirty="0"/>
              <a:t>Als anderen zien dat dat voordeel op kan leveren, doen zij het ook</a:t>
            </a:r>
          </a:p>
          <a:p>
            <a:r>
              <a:rPr lang="nl-NL" altLang="nl-NL" dirty="0"/>
              <a:t>Kunnen de arbiters verder oefenen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uiExpand="1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93E530E8-5134-175A-9B7D-82608F3617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762000"/>
          </a:xfrm>
        </p:spPr>
        <p:txBody>
          <a:bodyPr/>
          <a:lstStyle/>
          <a:p>
            <a:r>
              <a:rPr lang="nl-NL" altLang="nl-NL"/>
              <a:t>De club en de regels</a:t>
            </a:r>
          </a:p>
        </p:txBody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3BCC5667-6A85-EEEF-BC18-B645E32CE0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r>
              <a:rPr lang="nl-NL" altLang="nl-NL" dirty="0"/>
              <a:t>Spelregels zijn er niet voor niets</a:t>
            </a:r>
          </a:p>
          <a:p>
            <a:r>
              <a:rPr lang="nl-NL" altLang="nl-NL" dirty="0"/>
              <a:t>Ook in het district gelden dezelfde regels</a:t>
            </a:r>
          </a:p>
          <a:p>
            <a:r>
              <a:rPr lang="nl-NL" altLang="nl-NL" dirty="0"/>
              <a:t>Geen behoorlijke reden om de regels NIET te respecteren</a:t>
            </a:r>
          </a:p>
          <a:p>
            <a:r>
              <a:rPr lang="nl-NL" altLang="nl-NL" dirty="0"/>
              <a:t>Laten we dat dan gewoon gaan/blijven doen</a:t>
            </a:r>
          </a:p>
          <a:p>
            <a:r>
              <a:rPr lang="nl-NL" altLang="nl-NL" dirty="0"/>
              <a:t>Krijgen we een competitie die een stand oplevert volgens de regels, en … …</a:t>
            </a:r>
          </a:p>
          <a:p>
            <a:r>
              <a:rPr lang="nl-NL" altLang="nl-NL" dirty="0"/>
              <a:t>Het bevordert de gezelligheid !!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uiExpand="1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6335FAE4-BC65-87B3-C3BE-90C57D7444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AF0CEC67-A716-C98D-3787-3F0753851F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762000"/>
          </a:xfrm>
        </p:spPr>
        <p:txBody>
          <a:bodyPr/>
          <a:lstStyle/>
          <a:p>
            <a:r>
              <a:rPr lang="nl-NL" altLang="nl-NL"/>
              <a:t>De club en de regels</a:t>
            </a:r>
          </a:p>
        </p:txBody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88E14C2E-0E5D-3651-BBC1-2198C12696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r>
              <a:rPr lang="nl-NL" altLang="nl-NL" dirty="0"/>
              <a:t>Maak afspraken met de club waar uw cursisten de eerste keer gaan spelen</a:t>
            </a:r>
          </a:p>
          <a:p>
            <a:r>
              <a:rPr lang="nl-NL" altLang="nl-NL" dirty="0"/>
              <a:t>Laat het bestuur ervoor zorgen dat de leden weten wat er van ze verwacht wordt</a:t>
            </a:r>
          </a:p>
          <a:p>
            <a:r>
              <a:rPr lang="nl-NL" altLang="nl-NL" dirty="0"/>
              <a:t>Geef desnoods een presentatie op de club</a:t>
            </a:r>
          </a:p>
          <a:p>
            <a:r>
              <a:rPr lang="nl-NL" altLang="nl-NL" dirty="0"/>
              <a:t>Als men niet aan uw verwachting kan voldoen, zoek dan een andere club waar men wel welkom is</a:t>
            </a:r>
          </a:p>
        </p:txBody>
      </p:sp>
    </p:spTree>
    <p:extLst>
      <p:ext uri="{BB962C8B-B14F-4D97-AF65-F5344CB8AC3E}">
        <p14:creationId xmlns:p14="http://schemas.microsoft.com/office/powerpoint/2010/main" val="38074976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uiExpand="1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7EBA2137-C6B5-369D-8F7B-55F296A4F6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762000"/>
          </a:xfrm>
        </p:spPr>
        <p:txBody>
          <a:bodyPr/>
          <a:lstStyle/>
          <a:p>
            <a:r>
              <a:rPr lang="nl-NL" altLang="nl-NL"/>
              <a:t>De rol van de docent</a:t>
            </a: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F62B57CD-CA6F-E5E1-130F-51115C2C58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371600"/>
            <a:ext cx="8064500" cy="4724400"/>
          </a:xfrm>
        </p:spPr>
        <p:txBody>
          <a:bodyPr/>
          <a:lstStyle/>
          <a:p>
            <a:r>
              <a:rPr lang="nl-NL" altLang="nl-NL" dirty="0"/>
              <a:t>Breng de cursisten de belangrijkste spelregels bij</a:t>
            </a:r>
          </a:p>
          <a:p>
            <a:r>
              <a:rPr lang="nl-NL" altLang="nl-NL" dirty="0"/>
              <a:t>Geef ze ook aan wat ze moeten doen bij een onregelmatigheid</a:t>
            </a:r>
          </a:p>
          <a:p>
            <a:r>
              <a:rPr lang="nl-NL" altLang="nl-NL" dirty="0"/>
              <a:t>Wijs ze op hun rechten (en plichten)</a:t>
            </a:r>
          </a:p>
          <a:p>
            <a:r>
              <a:rPr lang="nl-NL" altLang="nl-NL" dirty="0"/>
              <a:t>Maak ze vertrouwd met het fenomeen “arbiter”</a:t>
            </a:r>
          </a:p>
          <a:p>
            <a:r>
              <a:rPr lang="nl-NL" altLang="nl-NL" dirty="0"/>
              <a:t>Laat ze dit ook doen op de club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uiExpand="1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247DA05B-6B7D-AA26-7AD3-D29DFE8AC7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762000"/>
          </a:xfrm>
        </p:spPr>
        <p:txBody>
          <a:bodyPr/>
          <a:lstStyle/>
          <a:p>
            <a:r>
              <a:rPr lang="nl-NL" altLang="nl-NL"/>
              <a:t>De rol van de docent</a:t>
            </a: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9C909D52-285E-DFA4-8EE6-DBAA66F344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865688"/>
          </a:xfrm>
        </p:spPr>
        <p:txBody>
          <a:bodyPr/>
          <a:lstStyle/>
          <a:p>
            <a:r>
              <a:rPr lang="nl-NL" altLang="nl-NL" dirty="0"/>
              <a:t>Leg het principe van full </a:t>
            </a:r>
            <a:r>
              <a:rPr lang="nl-NL" altLang="nl-NL" dirty="0" err="1"/>
              <a:t>disclosure</a:t>
            </a:r>
            <a:r>
              <a:rPr lang="nl-NL" altLang="nl-NL" dirty="0"/>
              <a:t> en alerteren uit</a:t>
            </a:r>
          </a:p>
          <a:p>
            <a:r>
              <a:rPr lang="nl-NL" altLang="nl-NL" dirty="0"/>
              <a:t>Beschouw de arbiter als een “gewoon” onderdeel van het spel</a:t>
            </a:r>
          </a:p>
          <a:p>
            <a:r>
              <a:rPr lang="nl-NL" altLang="nl-NL" dirty="0"/>
              <a:t>Leer de cursisten, dat er van ze verwacht wordt dat ze fouten maken</a:t>
            </a:r>
          </a:p>
          <a:p>
            <a:r>
              <a:rPr lang="nl-NL" altLang="nl-NL" dirty="0"/>
              <a:t>En dat de arbiter ervoor is om het netjes op te lossen</a:t>
            </a:r>
          </a:p>
          <a:p>
            <a:r>
              <a:rPr lang="nl-NL" altLang="nl-NL" dirty="0"/>
              <a:t>Voorkom een “houd de dief” gehalte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uiExpand="1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052B96-9F4B-0506-02E9-ECB8ACC72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731168"/>
          </a:xfrm>
        </p:spPr>
        <p:txBody>
          <a:bodyPr/>
          <a:lstStyle/>
          <a:p>
            <a:r>
              <a:rPr lang="nl-NL" dirty="0"/>
              <a:t>Lessen over rechten en plichten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67EC606-58D5-1E10-E35B-56D1194F6E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96752"/>
            <a:ext cx="7772400" cy="4691608"/>
          </a:xfrm>
        </p:spPr>
        <p:txBody>
          <a:bodyPr/>
          <a:lstStyle/>
          <a:p>
            <a:r>
              <a:rPr lang="nl-NL" dirty="0">
                <a:solidFill>
                  <a:srgbClr val="000000"/>
                </a:solidFill>
                <a:effectLst/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Lessen die naadloos aansluiten, met slechts één doel: een paar eenvoudige instrumenten aanreiken waarmee de beginners ook met horken, neetoren, lomperiken en onbeschaafde sujetten als tafelgenoot, met volle teugen kunnen genieten van ons spel. </a:t>
            </a:r>
          </a:p>
          <a:p>
            <a:r>
              <a:rPr lang="nl-NL" dirty="0">
                <a:solidFill>
                  <a:srgbClr val="000000"/>
                </a:solidFill>
                <a:effectLst/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Uitgangspunt: Plezier zul je hebben, zo niet mét je tafelgenoten, dan óm je tafelgenoten!  </a:t>
            </a:r>
            <a:endParaRPr lang="nl-NL" dirty="0">
              <a:effectLst/>
              <a:latin typeface="+mj-lt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202609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2EDAE88E-6698-50F6-D8FC-6949C829C0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2B15C20A-EB65-4B49-97A8-F052A33334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7924800" cy="914400"/>
          </a:xfrm>
        </p:spPr>
        <p:txBody>
          <a:bodyPr/>
          <a:lstStyle/>
          <a:p>
            <a:r>
              <a:rPr lang="nl-NL" altLang="nl-NL" dirty="0"/>
              <a:t>Einde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A1E99886-49CE-6A50-1378-A67F5D728A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nl-NL" altLang="nl-NL" dirty="0"/>
              <a:t>Er is werk aan de winkel</a:t>
            </a:r>
          </a:p>
          <a:p>
            <a:r>
              <a:rPr lang="nl-NL" altLang="nl-NL" dirty="0"/>
              <a:t>U kunt deze </a:t>
            </a:r>
            <a:r>
              <a:rPr lang="nl-NL" altLang="nl-NL" dirty="0" err="1"/>
              <a:t>powerpoint</a:t>
            </a:r>
            <a:r>
              <a:rPr lang="nl-NL" altLang="nl-NL" dirty="0"/>
              <a:t> eventueel gebruiken om de club wat meer vertrouwd te maken met de spelregels.</a:t>
            </a:r>
          </a:p>
          <a:p>
            <a:r>
              <a:rPr lang="nl-NL" altLang="nl-NL" dirty="0"/>
              <a:t>De slides zijn gratis te verkrijgen als u mij een mailtje stuurt: </a:t>
            </a:r>
            <a:r>
              <a:rPr lang="nl-NL" altLang="nl-NL" dirty="0" err="1"/>
              <a:t>ron@jedema.nl</a:t>
            </a:r>
            <a:endParaRPr lang="nl-NL" altLang="nl-NL" dirty="0"/>
          </a:p>
          <a:p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3324778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uiExpand="1" build="p" bldLvl="2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88AE727C-84A7-9756-149A-5B257A1986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4E5B8909-651B-FE9C-D77E-7096D1AE9F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4562" y="260648"/>
            <a:ext cx="7772400" cy="1198240"/>
          </a:xfrm>
        </p:spPr>
        <p:txBody>
          <a:bodyPr/>
          <a:lstStyle/>
          <a:p>
            <a:r>
              <a:rPr lang="nl-NL" altLang="nl-NL" dirty="0"/>
              <a:t>Op de club staan uw cursisten bloot aan intimidaties</a:t>
            </a:r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00EE2D98-DD4C-36AE-8BA4-0500580979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560" y="1556792"/>
            <a:ext cx="7772400" cy="4755232"/>
          </a:xfrm>
        </p:spPr>
        <p:txBody>
          <a:bodyPr/>
          <a:lstStyle/>
          <a:p>
            <a:r>
              <a:rPr lang="nl-NL" altLang="nl-NL" dirty="0"/>
              <a:t>Sommige (mindere) spelers zullen uw cursisten wel even de regels bijbrengen</a:t>
            </a:r>
          </a:p>
          <a:p>
            <a:r>
              <a:rPr lang="nl-NL" altLang="nl-NL" dirty="0"/>
              <a:t>Zo’n les kan best intimiderend zijn</a:t>
            </a:r>
          </a:p>
          <a:p>
            <a:r>
              <a:rPr lang="nl-NL" altLang="nl-NL" dirty="0"/>
              <a:t>“Als je dat weer doet, roep ik de arbiter”</a:t>
            </a:r>
          </a:p>
          <a:p>
            <a:r>
              <a:rPr lang="nl-NL" altLang="nl-NL" dirty="0"/>
              <a:t>“Dat mag je niet bieden”</a:t>
            </a:r>
          </a:p>
          <a:p>
            <a:r>
              <a:rPr lang="nl-NL" altLang="nl-NL" dirty="0"/>
              <a:t>“ARBITERRR!!” (Houd de dief)</a:t>
            </a:r>
          </a:p>
          <a:p>
            <a:r>
              <a:rPr lang="nl-NL" altLang="nl-NL" dirty="0"/>
              <a:t>95% van de bridgers kent de spelregels niet</a:t>
            </a:r>
          </a:p>
        </p:txBody>
      </p:sp>
    </p:spTree>
    <p:extLst>
      <p:ext uri="{BB962C8B-B14F-4D97-AF65-F5344CB8AC3E}">
        <p14:creationId xmlns:p14="http://schemas.microsoft.com/office/powerpoint/2010/main" val="28546839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3" grpId="0" uiExpand="1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>
            <a:extLst>
              <a:ext uri="{FF2B5EF4-FFF2-40B4-BE49-F238E27FC236}">
                <a16:creationId xmlns:a16="http://schemas.microsoft.com/office/drawing/2014/main" id="{C5A4ABD5-CE96-A3B2-BEB4-D5C71DC094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838200"/>
          </a:xfrm>
        </p:spPr>
        <p:txBody>
          <a:bodyPr/>
          <a:lstStyle/>
          <a:p>
            <a:r>
              <a:rPr lang="nl-NL" altLang="nl-NL" dirty="0"/>
              <a:t>Waarom spelregels</a:t>
            </a:r>
          </a:p>
        </p:txBody>
      </p:sp>
      <p:sp>
        <p:nvSpPr>
          <p:cNvPr id="78851" name="Rectangle 1027">
            <a:extLst>
              <a:ext uri="{FF2B5EF4-FFF2-40B4-BE49-F238E27FC236}">
                <a16:creationId xmlns:a16="http://schemas.microsoft.com/office/drawing/2014/main" id="{D2493F25-A007-2ED7-6DBB-9D8E943512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484784"/>
            <a:ext cx="8134672" cy="4495800"/>
          </a:xfrm>
        </p:spPr>
        <p:txBody>
          <a:bodyPr/>
          <a:lstStyle/>
          <a:p>
            <a:r>
              <a:rPr lang="nl-NL" altLang="nl-NL" dirty="0"/>
              <a:t>Spelregels voor “</a:t>
            </a:r>
            <a:r>
              <a:rPr lang="nl-NL" altLang="nl-NL" dirty="0" err="1"/>
              <a:t>Wedstrijd-bridge</a:t>
            </a:r>
            <a:r>
              <a:rPr lang="nl-NL" altLang="nl-NL" dirty="0"/>
              <a:t>”</a:t>
            </a:r>
          </a:p>
          <a:p>
            <a:r>
              <a:rPr lang="nl-NL" altLang="nl-NL" dirty="0"/>
              <a:t>We spelen niet </a:t>
            </a:r>
            <a:r>
              <a:rPr lang="nl-NL" altLang="nl-NL" u="sng" dirty="0"/>
              <a:t>alleen</a:t>
            </a:r>
            <a:r>
              <a:rPr lang="nl-NL" altLang="nl-NL" dirty="0"/>
              <a:t> voor de lol</a:t>
            </a:r>
          </a:p>
          <a:p>
            <a:r>
              <a:rPr lang="nl-NL" altLang="nl-NL"/>
              <a:t>Elke </a:t>
            </a:r>
            <a:r>
              <a:rPr lang="nl-NL" altLang="nl-NL" dirty="0"/>
              <a:t>sport heeft spelregels (en sancties)</a:t>
            </a:r>
          </a:p>
          <a:p>
            <a:r>
              <a:rPr lang="nl-NL" altLang="nl-NL" dirty="0"/>
              <a:t>Voetbal: buitenspel (val)</a:t>
            </a:r>
          </a:p>
          <a:p>
            <a:r>
              <a:rPr lang="nl-NL" altLang="nl-NL" dirty="0"/>
              <a:t>Tennis: voetfout</a:t>
            </a:r>
          </a:p>
          <a:p>
            <a:r>
              <a:rPr lang="nl-NL" altLang="nl-NL" dirty="0"/>
              <a:t>Bridge: ach, laat maar zitten, neem maar terug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uiExpand="1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4F034D8-7FED-4BB3-9340-8A42FFBB5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548680"/>
            <a:ext cx="7886700" cy="5832648"/>
          </a:xfrm>
        </p:spPr>
        <p:txBody>
          <a:bodyPr/>
          <a:lstStyle/>
          <a:p>
            <a:r>
              <a:rPr lang="nl-NL" dirty="0"/>
              <a:t>Als dan de gemoedelijke sfeer ineens omslaat in een gevoel “belazerd” te worden.</a:t>
            </a:r>
          </a:p>
          <a:p>
            <a:r>
              <a:rPr lang="nl-NL" dirty="0"/>
              <a:t>En wat betekent “we spelen alleen voor ons plezier”?</a:t>
            </a:r>
          </a:p>
          <a:p>
            <a:r>
              <a:rPr lang="nl-NL" dirty="0"/>
              <a:t>We spelen de hele avond en na het laatste spel wordt alles ingepakt en we gaan naar huis.</a:t>
            </a:r>
          </a:p>
          <a:p>
            <a:r>
              <a:rPr lang="nl-NL" dirty="0"/>
              <a:t>Geen uitslag, want we spelen alleen voor ons plezier en het was inderdaad heel plezierig.</a:t>
            </a:r>
          </a:p>
          <a:p>
            <a:r>
              <a:rPr lang="nl-NL" b="1" dirty="0"/>
              <a:t>Ammehoela!!!</a:t>
            </a:r>
          </a:p>
        </p:txBody>
      </p:sp>
    </p:spTree>
    <p:extLst>
      <p:ext uri="{BB962C8B-B14F-4D97-AF65-F5344CB8AC3E}">
        <p14:creationId xmlns:p14="http://schemas.microsoft.com/office/powerpoint/2010/main" val="42181194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7FF2004-9336-B866-6185-F1C5B3D8EB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nl-NL" altLang="nl-NL"/>
              <a:t>Fouten tegen de spelregels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36C8B148-22AE-B7A3-86EC-4CE76BADD3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572000"/>
          </a:xfrm>
        </p:spPr>
        <p:txBody>
          <a:bodyPr/>
          <a:lstStyle/>
          <a:p>
            <a:r>
              <a:rPr lang="nl-NL" altLang="nl-NL" dirty="0"/>
              <a:t>Kan punten kosten als je ze maakt</a:t>
            </a:r>
          </a:p>
          <a:p>
            <a:r>
              <a:rPr lang="nl-NL" altLang="nl-NL" dirty="0"/>
              <a:t>Kan punten opleveren als zij ze maken</a:t>
            </a:r>
          </a:p>
          <a:p>
            <a:r>
              <a:rPr lang="nl-NL" altLang="nl-NL" dirty="0"/>
              <a:t>Soms levert het niets op</a:t>
            </a:r>
          </a:p>
          <a:p>
            <a:r>
              <a:rPr lang="nl-NL" altLang="nl-NL" dirty="0"/>
              <a:t>Als je niet overtreedt, kan je niet benadeeld worden</a:t>
            </a:r>
          </a:p>
          <a:p>
            <a:r>
              <a:rPr lang="nl-NL" altLang="nl-NL" dirty="0"/>
              <a:t>Toch is er een vreemde “waas” van tolerantie als iemand de regels overtreedt</a:t>
            </a:r>
          </a:p>
          <a:p>
            <a:r>
              <a:rPr lang="nl-NL" altLang="nl-NL" dirty="0"/>
              <a:t>Er is meer O.I. dan je denkt …..</a:t>
            </a:r>
            <a:endParaRPr lang="nl-NL" altLang="nl-NL" dirty="0">
              <a:sym typeface="Symbol" panose="05050102010706020507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00D45E8-109F-BB85-24F1-2FFEAB795B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/>
              <a:t>Doel van de spelregels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0BCDFB6C-F6E6-A4B3-FB73-8662F44A4E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altLang="nl-NL" dirty="0"/>
              <a:t>Het zoveel mogelijk neutraliseren van ongewenste effecten van een overtreding</a:t>
            </a:r>
          </a:p>
          <a:p>
            <a:r>
              <a:rPr lang="nl-NL" altLang="nl-NL" dirty="0"/>
              <a:t>De score moet vergelijkbaar blijven met de andere tafels</a:t>
            </a:r>
          </a:p>
          <a:p>
            <a:r>
              <a:rPr lang="nl-NL" altLang="nl-NL" dirty="0"/>
              <a:t>Geen primair doel om te straffen, maar om onbillijkheden te verhelpen</a:t>
            </a:r>
          </a:p>
          <a:p>
            <a:r>
              <a:rPr lang="nl-NL" altLang="nl-NL" dirty="0"/>
              <a:t>Natuurlijk soms ook straffen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D1498FC-CEA7-C92E-3207-F65C86D9AC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r>
              <a:rPr lang="nl-NL" altLang="nl-NL"/>
              <a:t>Gebruik maken van fouten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B33AB4F1-083F-1614-2E33-2EE99587ED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nl-NL" altLang="nl-NL" dirty="0"/>
              <a:t>Als iedereen optimaal biedt en speelt, is bridge zo uitgestorven</a:t>
            </a:r>
          </a:p>
          <a:p>
            <a:r>
              <a:rPr lang="nl-NL" altLang="nl-NL" dirty="0"/>
              <a:t>Zelf optimaal bieden en spelen belooft 50%</a:t>
            </a:r>
          </a:p>
          <a:p>
            <a:r>
              <a:rPr lang="nl-NL" altLang="nl-NL" dirty="0"/>
              <a:t>Door fouten van anderen scoor je hoger</a:t>
            </a:r>
          </a:p>
          <a:p>
            <a:r>
              <a:rPr lang="nl-NL" altLang="nl-NL" dirty="0"/>
              <a:t>Welke fouten:</a:t>
            </a:r>
          </a:p>
          <a:p>
            <a:pPr lvl="1"/>
            <a:r>
              <a:rPr lang="nl-NL" altLang="nl-NL" dirty="0">
                <a:sym typeface="Symbol" panose="05050102010706020507" pitchFamily="18" charset="2"/>
              </a:rPr>
              <a:t>Biedfout (verkeerde contract)</a:t>
            </a:r>
          </a:p>
          <a:p>
            <a:pPr lvl="1"/>
            <a:r>
              <a:rPr lang="nl-NL" altLang="nl-NL" dirty="0">
                <a:sym typeface="Symbol" panose="05050102010706020507" pitchFamily="18" charset="2"/>
              </a:rPr>
              <a:t>Speelfout (vergeet een vrije kaart)</a:t>
            </a:r>
          </a:p>
          <a:p>
            <a:pPr lvl="1"/>
            <a:r>
              <a:rPr lang="nl-NL" altLang="nl-NL" dirty="0">
                <a:sym typeface="Symbol" panose="05050102010706020507" pitchFamily="18" charset="2"/>
              </a:rPr>
              <a:t>Spelregelfout (kinderachtig om daar op te scoren)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uiExpand="1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17AA61FE-A4C1-DB9E-2612-A1BC28777F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2A43323-34BF-42DE-E865-223C6091BE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887760"/>
          </a:xfrm>
        </p:spPr>
        <p:txBody>
          <a:bodyPr/>
          <a:lstStyle/>
          <a:p>
            <a:r>
              <a:rPr lang="nl-NL" altLang="nl-NL" dirty="0"/>
              <a:t>Bereid ze voor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5C1EABFA-23D0-E2FA-17E1-47ED5CFC19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552" y="1143000"/>
            <a:ext cx="8280400" cy="5166320"/>
          </a:xfrm>
        </p:spPr>
        <p:txBody>
          <a:bodyPr/>
          <a:lstStyle/>
          <a:p>
            <a:r>
              <a:rPr lang="nl-NL" altLang="nl-NL" dirty="0">
                <a:sym typeface="Symbol" panose="05050102010706020507" pitchFamily="18" charset="2"/>
              </a:rPr>
              <a:t>Neem de rechten en plichten uitgebreid door</a:t>
            </a:r>
          </a:p>
          <a:p>
            <a:r>
              <a:rPr lang="nl-NL" altLang="nl-NL" dirty="0">
                <a:sym typeface="Symbol" panose="05050102010706020507" pitchFamily="18" charset="2"/>
              </a:rPr>
              <a:t>Dus: systeemkaart, alerteren, uitleg geven en vragen, arbiter vragen, claimen, claim afwijzen, stopkaartje, etc.</a:t>
            </a:r>
          </a:p>
          <a:p>
            <a:r>
              <a:rPr lang="nl-NL" altLang="nl-NL" dirty="0">
                <a:sym typeface="Symbol" panose="05050102010706020507" pitchFamily="18" charset="2"/>
              </a:rPr>
              <a:t>Maak ze vertrouwd met het inschakelen van de arbiter</a:t>
            </a:r>
          </a:p>
          <a:p>
            <a:r>
              <a:rPr lang="nl-NL" altLang="nl-NL" dirty="0">
                <a:sym typeface="Symbol" panose="05050102010706020507" pitchFamily="18" charset="2"/>
              </a:rPr>
              <a:t>Leg ze uit, dat het geen “motie van wantrouwen” is</a:t>
            </a:r>
          </a:p>
          <a:p>
            <a:r>
              <a:rPr lang="nl-NL" altLang="nl-NL" dirty="0">
                <a:sym typeface="Symbol" panose="05050102010706020507" pitchFamily="18" charset="2"/>
              </a:rPr>
              <a:t>Samenwerking met partner: samen plezier hebben</a:t>
            </a:r>
          </a:p>
        </p:txBody>
      </p:sp>
    </p:spTree>
    <p:extLst>
      <p:ext uri="{BB962C8B-B14F-4D97-AF65-F5344CB8AC3E}">
        <p14:creationId xmlns:p14="http://schemas.microsoft.com/office/powerpoint/2010/main" val="18560307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uiExpand="1" build="p"/>
    </p:bldLst>
  </p:timing>
</p:sld>
</file>

<file path=ppt/theme/theme1.xml><?xml version="1.0" encoding="utf-8"?>
<a:theme xmlns:a="http://schemas.openxmlformats.org/drawingml/2006/main" name="Office-thema">
  <a:themeElements>
    <a:clrScheme name="Office-the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them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–"/>
          <a:tabLst/>
          <a:defRPr kumimoji="0" lang="nl-NL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–"/>
          <a:tabLst/>
          <a:defRPr kumimoji="0" lang="nl-NL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/>
            <a:sym typeface="Symbol" pitchFamily="18" charset="2"/>
          </a:defRPr>
        </a:defPPr>
      </a:lstStyle>
    </a:lnDef>
  </a:objectDefaults>
  <a:extraClrSchemeLst>
    <a:extraClrScheme>
      <a:clrScheme name="Office-th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hem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721</TotalTime>
  <Words>1423</Words>
  <Application>Microsoft Office PowerPoint</Application>
  <PresentationFormat>Diavoorstelling (4:3)</PresentationFormat>
  <Paragraphs>172</Paragraphs>
  <Slides>28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28</vt:i4>
      </vt:variant>
    </vt:vector>
  </HeadingPairs>
  <TitlesOfParts>
    <vt:vector size="31" baseType="lpstr">
      <vt:lpstr>Symbol</vt:lpstr>
      <vt:lpstr>Times New Roman</vt:lpstr>
      <vt:lpstr>Office-thema</vt:lpstr>
      <vt:lpstr>Bridgeles en de spelregels</vt:lpstr>
      <vt:lpstr>Waarom spelregels</vt:lpstr>
      <vt:lpstr>Op de club staan uw cursisten bloot aan intimidaties</vt:lpstr>
      <vt:lpstr>Waarom spelregels</vt:lpstr>
      <vt:lpstr>PowerPoint-presentatie</vt:lpstr>
      <vt:lpstr>Fouten tegen de spelregels</vt:lpstr>
      <vt:lpstr>Doel van de spelregels</vt:lpstr>
      <vt:lpstr>Gebruik maken van fouten</vt:lpstr>
      <vt:lpstr>Bereid ze voor</vt:lpstr>
      <vt:lpstr>Hoe het moet</vt:lpstr>
      <vt:lpstr>Recht op plezier</vt:lpstr>
      <vt:lpstr>Hoe het hoort</vt:lpstr>
      <vt:lpstr>Pauze</vt:lpstr>
      <vt:lpstr>Strafkaarten</vt:lpstr>
      <vt:lpstr>Voorspeelstraffen</vt:lpstr>
      <vt:lpstr>Arbitrale scores</vt:lpstr>
      <vt:lpstr>Claimen</vt:lpstr>
      <vt:lpstr>Ongeoorloofde informatie</vt:lpstr>
      <vt:lpstr>Ken uw recht (zeg dit tegen de cursist)</vt:lpstr>
      <vt:lpstr>De rol van de arbiter</vt:lpstr>
      <vt:lpstr>Arbiters</vt:lpstr>
      <vt:lpstr>De club en de regels</vt:lpstr>
      <vt:lpstr>De club en de regels</vt:lpstr>
      <vt:lpstr>De club en de regels</vt:lpstr>
      <vt:lpstr>De rol van de docent</vt:lpstr>
      <vt:lpstr>De rol van de docent</vt:lpstr>
      <vt:lpstr>Lessen over rechten en plichten</vt:lpstr>
      <vt:lpstr>Einde</vt:lpstr>
    </vt:vector>
  </TitlesOfParts>
  <Company>Brent Effecten BV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Uitkomen</dc:title>
  <dc:creator>Ron Jedema</dc:creator>
  <cp:lastModifiedBy>Ron Jedema</cp:lastModifiedBy>
  <cp:revision>41</cp:revision>
  <dcterms:created xsi:type="dcterms:W3CDTF">2002-07-28T09:52:02Z</dcterms:created>
  <dcterms:modified xsi:type="dcterms:W3CDTF">2025-02-14T11:50:57Z</dcterms:modified>
</cp:coreProperties>
</file>