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32" r:id="rId2"/>
    <p:sldId id="339" r:id="rId3"/>
    <p:sldId id="347" r:id="rId4"/>
    <p:sldId id="327" r:id="rId5"/>
    <p:sldId id="261" r:id="rId6"/>
    <p:sldId id="290" r:id="rId7"/>
    <p:sldId id="288" r:id="rId8"/>
    <p:sldId id="289" r:id="rId9"/>
    <p:sldId id="346" r:id="rId10"/>
    <p:sldId id="291" r:id="rId11"/>
    <p:sldId id="341" r:id="rId12"/>
    <p:sldId id="303" r:id="rId13"/>
    <p:sldId id="337" r:id="rId14"/>
    <p:sldId id="308" r:id="rId15"/>
    <p:sldId id="309" r:id="rId16"/>
    <p:sldId id="310" r:id="rId17"/>
    <p:sldId id="340" r:id="rId18"/>
    <p:sldId id="292" r:id="rId19"/>
    <p:sldId id="296" r:id="rId20"/>
    <p:sldId id="295" r:id="rId21"/>
    <p:sldId id="324" r:id="rId22"/>
    <p:sldId id="311" r:id="rId23"/>
    <p:sldId id="338" r:id="rId24"/>
    <p:sldId id="350" r:id="rId25"/>
    <p:sldId id="344" r:id="rId26"/>
    <p:sldId id="345" r:id="rId27"/>
    <p:sldId id="349" r:id="rId28"/>
    <p:sldId id="348" r:id="rId2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Symbol" panose="05050102010706020507" pitchFamily="18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563" autoAdjust="0"/>
  </p:normalViewPr>
  <p:slideViewPr>
    <p:cSldViewPr>
      <p:cViewPr varScale="1">
        <p:scale>
          <a:sx n="118" d="100"/>
          <a:sy n="118" d="100"/>
        </p:scale>
        <p:origin x="17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A71F8E3-50C0-4FCE-80F6-33E5878A49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FBACF49-DFD2-7E25-BB7B-BBA195BB75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07B9F94-E46A-3FE5-02BB-FDB14FF3378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10BB8D6F-0490-06FC-4E35-05CF8E8A57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8A96AA82-2373-0080-D236-07C03F247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C9650315-8468-452A-D106-5E18152FCD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28694261-E112-4D2A-A3C8-6E43D5D22B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3E85C2-552F-4EA6-3B29-E903D8642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E244A5-C2E9-3F29-5339-5007C5CD5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F3087F-4941-8396-AC5A-0096A599C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DDF7E-5573-4ECC-9D74-019EA55C7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97718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F28CC8-8BA4-7679-1CCB-AD4E31C96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231389-0F30-8790-BBF0-8CAF6CDC7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ACE574-FFF9-E209-37E8-5B1B1E88D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448BB-FC8E-471A-9376-DB2185D483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37240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BBF0B9-EC2F-2CAC-212B-0B406D941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4445E6-52DB-8C92-E922-1FB61254F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0B045B-EA02-82C4-3DCA-5F2988EA7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368D-09C6-414E-A0A4-FCF34CDC5C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0588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301278-0BE7-D965-EDEA-5D50A94C6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566BD0-DFFB-8E4C-F3C6-F24E2DBF11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482F22-3441-D532-54D4-D25291E29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5D9E1-3BAB-4D55-AA6D-D13C1F7C20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42115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3FFDE-E24E-B877-50AB-8CBB5C647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4612A2-CA21-44D9-B0ED-EF1EEC9C9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D4224A-910F-77C1-3496-440980437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A451-F5D6-400B-B3AF-29F2FEF3A6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4613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419B6C-C4FB-4154-D8AB-4DC199968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7C1610-0218-DE3D-DC97-45F642C3A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DD7A72-736F-F4C6-5076-AB966426C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4E81C-8EFB-4ED7-9C46-8E3799964F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56802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3067BD-4FF9-DEA4-4F1B-DEB869B793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05E6C6-F7A9-C25A-931E-37DC92EEA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9EF213-EBD4-2CA1-10EC-18C140379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0825A-49DD-4D87-9DFF-9FDFCC5F30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61154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AE3C9E-09FA-4D93-9257-D2D2E5D16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B3E932-9256-6BBF-361A-A566BAECF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EAF896-916D-1CFC-C379-6B47E4C45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DFB2-8A65-4D89-A8F5-78F0241342D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07548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0C5AE5-9AFF-083C-650D-BE1460DC5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8B8AB3-0EFB-97F0-A795-26505CF3D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B26D88-EF97-085D-3F9D-87DEB291C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76EB-0021-4FC2-A235-6CF39F8192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32839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B6CE2B-DC46-4756-F2B9-80BEDA494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E8FF0D-A94D-C6EC-B393-11792F9DB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B6CFDD-C444-B82C-7C25-7D8D3A9F4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61F42-2A95-46C4-9BAD-E752216CAD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65373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06F7C-61CC-2F53-BC07-7E50FAC8A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F47B1-CA79-9615-0EC6-9693D0DCA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1B740-41D7-C0E0-E724-BF08909A5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7303-4701-47C5-86AF-9966BEF262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09044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23D5D5B-ECB5-7A29-318B-7D8854322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307885-487B-D4FB-4B29-50D79A1BE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A195A5-89E1-37F9-7E59-4BE52CF4A8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822CB-896B-C423-0F81-813ACBC095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A335D-7A10-08C8-D467-F3D5682F49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fld id="{19B93692-C1A1-4535-BB0F-9A4AC12029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FCA5E0-D401-4E82-9D7D-08D67F8FA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736" y="381001"/>
            <a:ext cx="8276728" cy="815752"/>
          </a:xfrm>
        </p:spPr>
        <p:txBody>
          <a:bodyPr/>
          <a:lstStyle/>
          <a:p>
            <a:r>
              <a:rPr lang="nl-NL" altLang="nl-NL" dirty="0" err="1"/>
              <a:t>Bridgeles</a:t>
            </a:r>
            <a:r>
              <a:rPr lang="nl-NL" altLang="nl-NL" dirty="0"/>
              <a:t> en de spelregels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2D2214F-EF8D-F053-E312-B61D7A9D0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315" y="1228201"/>
            <a:ext cx="8062664" cy="4643438"/>
          </a:xfrm>
        </p:spPr>
        <p:txBody>
          <a:bodyPr/>
          <a:lstStyle/>
          <a:p>
            <a:r>
              <a:rPr lang="nl-NL" altLang="nl-NL" dirty="0"/>
              <a:t>Elke sport kent spelregels waar iedereen zich aan heeft te houden</a:t>
            </a:r>
          </a:p>
          <a:p>
            <a:r>
              <a:rPr lang="nl-NL" altLang="nl-NL" dirty="0"/>
              <a:t>Bij bridge loopt er geen scheidsrechter “in het veld” om fouten te bestraffen</a:t>
            </a:r>
          </a:p>
          <a:p>
            <a:r>
              <a:rPr lang="nl-NL" altLang="nl-NL" dirty="0"/>
              <a:t>Het roepen van een arbiter kan heel intimiderend zijn</a:t>
            </a:r>
          </a:p>
          <a:p>
            <a:r>
              <a:rPr lang="nl-NL" altLang="nl-NL" dirty="0"/>
              <a:t>Kersverse leden worden hierdoor afgeschrikt</a:t>
            </a:r>
          </a:p>
          <a:p>
            <a:r>
              <a:rPr lang="nl-NL" altLang="nl-NL" dirty="0"/>
              <a:t>Die leden lopen weg en komen nooit terug</a:t>
            </a:r>
          </a:p>
          <a:p>
            <a:r>
              <a:rPr lang="nl-NL" altLang="nl-NL" dirty="0"/>
              <a:t>En bij u waren ze nog zo enthousiast …</a:t>
            </a:r>
          </a:p>
          <a:p>
            <a:endParaRPr lang="nl-NL" alt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uiExpand="1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C84F66-CC39-2219-9ABC-8016FE225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nl-NL" altLang="nl-NL"/>
              <a:t>Hoe het moet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ACD8747-C90D-8768-E7D9-9F9539B71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24000"/>
            <a:ext cx="8280400" cy="4572000"/>
          </a:xfrm>
        </p:spPr>
        <p:txBody>
          <a:bodyPr/>
          <a:lstStyle/>
          <a:p>
            <a:r>
              <a:rPr lang="nl-NL" altLang="nl-NL" dirty="0">
                <a:sym typeface="Symbol" panose="05050102010706020507" pitchFamily="18" charset="2"/>
              </a:rPr>
              <a:t>Iedereen moet een systeemkaart hebben</a:t>
            </a:r>
          </a:p>
          <a:p>
            <a:r>
              <a:rPr lang="nl-NL" altLang="nl-NL" u="sng" dirty="0">
                <a:sym typeface="Symbol" panose="05050102010706020507" pitchFamily="18" charset="2"/>
              </a:rPr>
              <a:t>Op verzoek</a:t>
            </a:r>
            <a:r>
              <a:rPr lang="nl-NL" altLang="nl-NL" dirty="0">
                <a:sym typeface="Symbol" panose="05050102010706020507" pitchFamily="18" charset="2"/>
              </a:rPr>
              <a:t> moet je de tegenstander ALLES uitleggen over de afspraken die je hebt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Je mag NOOIT zeggen wat je denkt, alleen wat de afspraak is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Geen afspraak: zeg dat dan maar gewoon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Alerteren als dat nodig is (Alerteerregels 2009)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Alleen vragen als je aan de beurt bent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0DA2ED9-9379-C772-81E1-DD78B5A23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nl-NL" altLang="nl-NL" dirty="0"/>
              <a:t>Recht op plezier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2152657-3541-D44C-B08C-92E9652E4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r>
              <a:rPr lang="nl-NL" altLang="nl-NL" dirty="0">
                <a:sym typeface="Symbol" panose="05050102010706020507" pitchFamily="18" charset="2"/>
              </a:rPr>
              <a:t>Iedere speler heeft recht op plezier met zijn partner en tegenstanders.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Als dat niet lukt, dan maar plezier OM de tegenstanders.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Verschillende hulpmiddelen om met onaangenaam gedrag om te gaan.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Maak ze weerbaar, zodat ze niet gauw opgeven</a:t>
            </a:r>
          </a:p>
          <a:p>
            <a:endParaRPr lang="nl-NL" altLang="nl-NL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D27EEF0-5B51-18B2-24D5-CA94B79E7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924800" cy="914400"/>
          </a:xfrm>
        </p:spPr>
        <p:txBody>
          <a:bodyPr/>
          <a:lstStyle/>
          <a:p>
            <a:r>
              <a:rPr lang="nl-NL" altLang="nl-NL" dirty="0"/>
              <a:t>Hoe het hoort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9914CAD-C36C-D6B7-E0B9-C84F16B37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nl-NL" altLang="nl-NL" dirty="0"/>
              <a:t>Dan moeten ze natuurlijk wel goed weten wat de rechten en plichten zijn</a:t>
            </a:r>
          </a:p>
          <a:p>
            <a:r>
              <a:rPr lang="nl-NL" altLang="nl-NL" dirty="0"/>
              <a:t>Maak daar (2) aparte lessen van</a:t>
            </a:r>
          </a:p>
          <a:p>
            <a:r>
              <a:rPr lang="nl-NL" altLang="nl-NL" dirty="0"/>
              <a:t>In mijn cursussen les 16 en 17. Vooral les 17 maakt ze zeer weerbaar tegen tegenstanders, ook op </a:t>
            </a:r>
            <a:r>
              <a:rPr lang="nl-NL" altLang="nl-NL" b="1" dirty="0"/>
              <a:t>Stepbridge</a:t>
            </a:r>
            <a:r>
              <a:rPr lang="nl-NL" altLang="nl-NL" dirty="0"/>
              <a:t>.</a:t>
            </a:r>
          </a:p>
          <a:p>
            <a:r>
              <a:rPr lang="nl-NL" altLang="nl-NL" dirty="0"/>
              <a:t>Gratis te verkrijgen als u mij een mailtje stuurt: </a:t>
            </a:r>
            <a:r>
              <a:rPr lang="nl-NL" altLang="nl-NL" dirty="0" err="1"/>
              <a:t>ron@jedema.nl</a:t>
            </a:r>
            <a:endParaRPr lang="nl-NL" altLang="nl-NL" dirty="0"/>
          </a:p>
          <a:p>
            <a:endParaRPr lang="nl-NL" alt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B0E7058-FD6E-8B1D-6251-571723AB8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altLang="nl-NL"/>
              <a:t>Pauze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4D8AEDD-1828-A65C-E321-0BA8D2D61C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nl-NL" altLang="nl-NL"/>
          </a:p>
          <a:p>
            <a:endParaRPr lang="nl-NL" altLang="nl-NL"/>
          </a:p>
          <a:p>
            <a:r>
              <a:rPr lang="nl-NL" altLang="nl-NL"/>
              <a:t>We nemen 15 minuten pauze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7AB631D-265E-EA18-1F84-56C5E7E7C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nl-NL" altLang="nl-NL"/>
              <a:t>Strafkaarten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D74CB74-500B-D721-3636-88144CE05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nl-NL" altLang="nl-NL" dirty="0"/>
              <a:t>Heel ingewikkelde materie</a:t>
            </a:r>
          </a:p>
          <a:p>
            <a:r>
              <a:rPr lang="nl-NL" altLang="nl-NL" dirty="0"/>
              <a:t>Wel nodig</a:t>
            </a:r>
          </a:p>
          <a:p>
            <a:r>
              <a:rPr lang="nl-NL" altLang="nl-NL" dirty="0"/>
              <a:t>Laat ze de arbiter vragen goed uit te leggen wat hun rechten of plichten zijn</a:t>
            </a:r>
          </a:p>
          <a:p>
            <a:r>
              <a:rPr lang="nl-NL" altLang="nl-NL" dirty="0"/>
              <a:t>Strafkaart NOOIT voor leider of dummy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18C6A0CB-B4E7-2CA6-0B6C-B4CFFDF76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nl-NL" altLang="nl-NL"/>
              <a:t>Voorspeelstraffen</a:t>
            </a:r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BB80E992-F258-F7F8-B2A0-DA2AA0EC4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l-NL" altLang="nl-NL" dirty="0"/>
              <a:t>Teruggetrokken bieding veroorzaakt ongeoorloofde informatie</a:t>
            </a:r>
          </a:p>
          <a:p>
            <a:r>
              <a:rPr lang="nl-NL" altLang="nl-NL" dirty="0"/>
              <a:t>Arbiter kan een voorspeelstraf opleggen</a:t>
            </a:r>
          </a:p>
          <a:p>
            <a:r>
              <a:rPr lang="nl-NL" altLang="nl-NL" dirty="0"/>
              <a:t>Voorspeelstraf wanneer tegenspeler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F23779A-4057-5B33-6311-6BF239071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nl-NL" altLang="nl-NL"/>
              <a:t>Arbitrale scores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D340EA1-E07A-2B23-BE27-F6518DCAB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altLang="nl-NL" dirty="0"/>
              <a:t>Vervangende score, naar redelijkheid, door arbiter opgelegd</a:t>
            </a:r>
          </a:p>
          <a:p>
            <a:pPr>
              <a:lnSpc>
                <a:spcPct val="110000"/>
              </a:lnSpc>
            </a:pPr>
            <a:r>
              <a:rPr lang="nl-NL" altLang="nl-NL" dirty="0"/>
              <a:t>Splitscore of gewogen score</a:t>
            </a:r>
          </a:p>
          <a:p>
            <a:pPr>
              <a:lnSpc>
                <a:spcPct val="110000"/>
              </a:lnSpc>
            </a:pPr>
            <a:r>
              <a:rPr lang="nl-NL" altLang="nl-NL" dirty="0"/>
              <a:t>Kunstmatige arbitrale score (percentage)</a:t>
            </a:r>
          </a:p>
          <a:p>
            <a:pPr>
              <a:lnSpc>
                <a:spcPct val="110000"/>
              </a:lnSpc>
            </a:pPr>
            <a:r>
              <a:rPr lang="nl-NL" altLang="nl-NL" dirty="0"/>
              <a:t>Straffen: kwart van een top in mindering:</a:t>
            </a:r>
          </a:p>
          <a:p>
            <a:pPr lvl="1">
              <a:lnSpc>
                <a:spcPct val="110000"/>
              </a:lnSpc>
            </a:pPr>
            <a:r>
              <a:rPr lang="nl-NL" altLang="nl-NL" dirty="0"/>
              <a:t>1 top = 100/28 = 3.57 % (of 100/24 = 4.17%)</a:t>
            </a:r>
          </a:p>
          <a:p>
            <a:pPr lvl="1">
              <a:lnSpc>
                <a:spcPct val="110000"/>
              </a:lnSpc>
            </a:pPr>
            <a:r>
              <a:rPr lang="nl-NL" altLang="nl-NL" dirty="0"/>
              <a:t>Kwart van een top = 0.89% (1,04%) in mindering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836EAC1-80B8-D02E-5840-53C69203A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nl-NL" altLang="nl-NL"/>
              <a:t>Claimen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CA0C6AF-8C58-D81D-31CB-B7A29AEF6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4953000"/>
          </a:xfrm>
        </p:spPr>
        <p:txBody>
          <a:bodyPr/>
          <a:lstStyle/>
          <a:p>
            <a:r>
              <a:rPr lang="nl-NL" altLang="nl-NL" dirty="0">
                <a:sym typeface="Symbol" panose="05050102010706020507" pitchFamily="18" charset="2"/>
              </a:rPr>
              <a:t>Na een claim mag </a:t>
            </a:r>
            <a:r>
              <a:rPr lang="nl-NL" altLang="nl-NL" u="sng" dirty="0">
                <a:sym typeface="Symbol" panose="05050102010706020507" pitchFamily="18" charset="2"/>
              </a:rPr>
              <a:t>niet</a:t>
            </a:r>
            <a:r>
              <a:rPr lang="nl-NL" altLang="nl-NL" dirty="0">
                <a:sym typeface="Symbol" panose="05050102010706020507" pitchFamily="18" charset="2"/>
              </a:rPr>
              <a:t> worden </a:t>
            </a:r>
            <a:r>
              <a:rPr lang="nl-NL" altLang="nl-NL" dirty="0" err="1">
                <a:sym typeface="Symbol" panose="05050102010706020507" pitchFamily="18" charset="2"/>
              </a:rPr>
              <a:t>door-gespeeld</a:t>
            </a:r>
            <a:r>
              <a:rPr lang="nl-NL" altLang="nl-NL" dirty="0">
                <a:sym typeface="Symbol" panose="05050102010706020507" pitchFamily="18" charset="2"/>
              </a:rPr>
              <a:t>, tenzij alle 4 spelers akkoord gaan.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Eens met een claim? Score opschrijven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Niet eens? Arbiter bepaalt de score</a:t>
            </a:r>
          </a:p>
          <a:p>
            <a:endParaRPr lang="nl-NL" altLang="nl-NL" dirty="0">
              <a:sym typeface="Symbol" panose="05050102010706020507" pitchFamily="18" charset="2"/>
            </a:endParaRPr>
          </a:p>
          <a:p>
            <a:r>
              <a:rPr lang="nl-NL" altLang="nl-NL" dirty="0">
                <a:sym typeface="Symbol" panose="05050102010706020507" pitchFamily="18" charset="2"/>
              </a:rPr>
              <a:t>Opgeven: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Als partner opgeeft en je bent het niet eens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Direct melden en daarna wordt doorgespeeld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Kan OI veroorzaken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25BCA10-79AE-5DC6-6600-8C1CDC5D7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nl-NL" altLang="nl-NL"/>
              <a:t>Ongeoorloofde informatie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C702EA6-E982-5AED-FFDA-AB4150E1B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62128"/>
          </a:xfrm>
        </p:spPr>
        <p:txBody>
          <a:bodyPr/>
          <a:lstStyle/>
          <a:p>
            <a:r>
              <a:rPr lang="nl-NL" altLang="nl-NL" dirty="0">
                <a:sym typeface="Symbol" panose="05050102010706020507" pitchFamily="18" charset="2"/>
              </a:rPr>
              <a:t>Informatie op 2 manieren uitwisselen:</a:t>
            </a:r>
          </a:p>
          <a:p>
            <a:pPr lvl="1"/>
            <a:r>
              <a:rPr lang="nl-NL" altLang="nl-NL" dirty="0">
                <a:sym typeface="Symbol" panose="05050102010706020507" pitchFamily="18" charset="2"/>
              </a:rPr>
              <a:t>bieden volgens de regels (met biedkaart)</a:t>
            </a:r>
          </a:p>
          <a:p>
            <a:pPr lvl="1"/>
            <a:r>
              <a:rPr lang="nl-NL" altLang="nl-NL" dirty="0">
                <a:sym typeface="Symbol" panose="05050102010706020507" pitchFamily="18" charset="2"/>
              </a:rPr>
              <a:t>spelen volgens de regels (</a:t>
            </a:r>
            <a:r>
              <a:rPr lang="nl-NL" altLang="nl-NL">
                <a:sym typeface="Symbol" panose="05050102010706020507" pitchFamily="18" charset="2"/>
              </a:rPr>
              <a:t>met speelkaart)</a:t>
            </a:r>
            <a:endParaRPr lang="nl-NL" altLang="nl-NL" dirty="0">
              <a:sym typeface="Symbol" panose="05050102010706020507" pitchFamily="18" charset="2"/>
            </a:endParaRPr>
          </a:p>
          <a:p>
            <a:r>
              <a:rPr lang="nl-NL" altLang="nl-NL" dirty="0">
                <a:sym typeface="Symbol" panose="05050102010706020507" pitchFamily="18" charset="2"/>
              </a:rPr>
              <a:t>Elke andere vorm is ongeoorloofd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O.I. zelve is niet strafbaar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Tegenstanders mogen ongestraft gebruik maken van O.I. (wel op eigen risico)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Partner mag geen gebruik maken van O.I.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Partner heeft het nadeel van de twijfel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31DD759-F3C3-5D7D-90EF-2100AD0E9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39552"/>
          </a:xfrm>
        </p:spPr>
        <p:txBody>
          <a:bodyPr/>
          <a:lstStyle/>
          <a:p>
            <a:r>
              <a:rPr lang="nl-NL" altLang="nl-NL" dirty="0"/>
              <a:t>Ken uw recht (zeg dit tegen de cursist)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5EEDD03-E43F-9B3F-84E7-E454EBFB2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nl-NL" altLang="nl-NL" dirty="0"/>
              <a:t>U beschermt uw rechten</a:t>
            </a:r>
          </a:p>
          <a:p>
            <a:r>
              <a:rPr lang="nl-NL" altLang="nl-NL" dirty="0"/>
              <a:t>U voorkomt dat u benadeeld wordt</a:t>
            </a:r>
          </a:p>
          <a:p>
            <a:r>
              <a:rPr lang="nl-NL" altLang="nl-NL" dirty="0"/>
              <a:t>U incasseert het voordeel uit de fouten van uw tegenstanders</a:t>
            </a:r>
          </a:p>
          <a:p>
            <a:r>
              <a:rPr lang="nl-NL" altLang="nl-NL" dirty="0"/>
              <a:t>U maakt een keuze die u het beste uitkomt</a:t>
            </a:r>
          </a:p>
          <a:p>
            <a:r>
              <a:rPr lang="nl-NL" altLang="nl-NL" u="sng" dirty="0"/>
              <a:t>Niet u</a:t>
            </a:r>
            <a:r>
              <a:rPr lang="nl-NL" altLang="nl-NL" dirty="0"/>
              <a:t>, maar </a:t>
            </a:r>
            <a:r>
              <a:rPr lang="nl-NL" altLang="nl-NL" u="sng" dirty="0"/>
              <a:t>zij</a:t>
            </a:r>
            <a:r>
              <a:rPr lang="nl-NL" altLang="nl-NL" dirty="0"/>
              <a:t> overtreden de regels</a:t>
            </a:r>
          </a:p>
          <a:p>
            <a:r>
              <a:rPr lang="nl-NL" altLang="nl-NL" dirty="0"/>
              <a:t>Met “neem maar terug” benadeelt u niet alleen uzelf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5112AD-ECC4-C05E-C804-19ECBD95E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838200"/>
          </a:xfrm>
        </p:spPr>
        <p:txBody>
          <a:bodyPr/>
          <a:lstStyle/>
          <a:p>
            <a:r>
              <a:rPr lang="nl-NL" altLang="nl-NL" dirty="0"/>
              <a:t>Waarom spelregels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42CA623-34F5-AB01-E4E0-E2E68A7AF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r>
              <a:rPr lang="nl-NL" altLang="nl-NL" dirty="0"/>
              <a:t>“Wij spelen op de club niet met al die regel</a:t>
            </a:r>
            <a:r>
              <a:rPr lang="nl-NL" altLang="nl-NL" u="sng" dirty="0"/>
              <a:t>tjes</a:t>
            </a:r>
            <a:r>
              <a:rPr lang="nl-NL" altLang="nl-NL" dirty="0"/>
              <a:t>”</a:t>
            </a:r>
          </a:p>
          <a:p>
            <a:r>
              <a:rPr lang="nl-NL" altLang="nl-NL" dirty="0"/>
              <a:t>“Als we dat gaan doen, wordt het er niet </a:t>
            </a:r>
            <a:r>
              <a:rPr lang="nl-NL" altLang="nl-NL" u="sng" dirty="0"/>
              <a:t>gezellig</a:t>
            </a:r>
            <a:r>
              <a:rPr lang="nl-NL" altLang="nl-NL" dirty="0"/>
              <a:t>er op”</a:t>
            </a:r>
          </a:p>
          <a:p>
            <a:r>
              <a:rPr lang="nl-NL" altLang="nl-NL" dirty="0"/>
              <a:t>“Wat geeft het nou als iemand zich vergist”</a:t>
            </a:r>
          </a:p>
          <a:p>
            <a:r>
              <a:rPr lang="nl-NL" altLang="nl-NL" dirty="0"/>
              <a:t>“Ze spelen hier met het </a:t>
            </a:r>
            <a:r>
              <a:rPr lang="nl-NL" altLang="nl-NL" u="sng" dirty="0"/>
              <a:t>mes op tafel</a:t>
            </a:r>
            <a:r>
              <a:rPr lang="nl-NL" altLang="nl-NL" dirty="0"/>
              <a:t>”</a:t>
            </a:r>
          </a:p>
          <a:p>
            <a:r>
              <a:rPr lang="nl-NL" altLang="nl-NL" dirty="0"/>
              <a:t>“Als jij de arbiter roept, speel ik niet meer tegen jou”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8B635F3-96A6-2416-8651-35B53FD77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nl-NL" altLang="nl-NL"/>
              <a:t>De rol van de arbiter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9B54463-BA8D-A7FB-C8EB-7A5DB811F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343400"/>
          </a:xfrm>
        </p:spPr>
        <p:txBody>
          <a:bodyPr/>
          <a:lstStyle/>
          <a:p>
            <a:r>
              <a:rPr lang="nl-NL" altLang="nl-NL" dirty="0"/>
              <a:t>Eerder voorlichter dan scheidsrechter</a:t>
            </a:r>
          </a:p>
          <a:p>
            <a:r>
              <a:rPr lang="nl-NL" altLang="nl-NL" dirty="0"/>
              <a:t>Past de spelregels toe zoals voorgeschreven</a:t>
            </a:r>
          </a:p>
          <a:p>
            <a:r>
              <a:rPr lang="nl-NL" altLang="nl-NL" dirty="0"/>
              <a:t>Moet snel handelen (u wil verder)</a:t>
            </a:r>
          </a:p>
          <a:p>
            <a:r>
              <a:rPr lang="nl-NL" altLang="nl-NL" dirty="0"/>
              <a:t>Vereist hoge mate van parate kennis</a:t>
            </a:r>
          </a:p>
          <a:p>
            <a:r>
              <a:rPr lang="nl-NL" altLang="nl-NL" dirty="0"/>
              <a:t>Kan alleen door veel te oefenen</a:t>
            </a:r>
          </a:p>
          <a:p>
            <a:r>
              <a:rPr lang="nl-NL" altLang="nl-NL" dirty="0"/>
              <a:t>Dat doet hij op de club</a:t>
            </a:r>
          </a:p>
          <a:p>
            <a:r>
              <a:rPr lang="nl-NL" altLang="nl-NL" dirty="0"/>
              <a:t>Als de brandweer nooit oefent …..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6330E60-050E-9734-3A5C-7613AB7E4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nl-NL" altLang="nl-NL"/>
              <a:t>Arbiters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45A8648-1783-AE6A-0325-53D41B782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nl-NL" altLang="nl-NL" dirty="0"/>
              <a:t>Krijgen meerdere opleidingen om de regels goed toe te passen:</a:t>
            </a:r>
          </a:p>
          <a:p>
            <a:pPr lvl="1"/>
            <a:r>
              <a:rPr lang="nl-NL" altLang="nl-NL" dirty="0"/>
              <a:t>Clubleider Arbitrage</a:t>
            </a:r>
          </a:p>
          <a:p>
            <a:pPr lvl="1"/>
            <a:r>
              <a:rPr lang="nl-NL" altLang="nl-NL" dirty="0"/>
              <a:t>Clubleider Arbitrage +</a:t>
            </a:r>
          </a:p>
          <a:p>
            <a:pPr lvl="1"/>
            <a:r>
              <a:rPr lang="nl-NL" altLang="nl-NL" dirty="0"/>
              <a:t>Wedstrijdleider</a:t>
            </a:r>
          </a:p>
          <a:p>
            <a:r>
              <a:rPr lang="nl-NL" altLang="nl-NL" dirty="0"/>
              <a:t>Kunnen alleen functioneren als de stof bijgehouden wordt</a:t>
            </a:r>
          </a:p>
          <a:p>
            <a:r>
              <a:rPr lang="nl-NL" altLang="nl-NL" dirty="0"/>
              <a:t>Dus veel oefenen en herhalen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1E79341-A599-82CC-7C4D-7EAE85CAC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nl-NL" altLang="nl-NL"/>
              <a:t>De club en de regels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23F0964-13A1-FD65-E00B-FFD5B9A00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nl-NL" altLang="nl-NL" dirty="0"/>
              <a:t>Als we serieus genomen willen worden, moeten we de regels handhaven</a:t>
            </a:r>
          </a:p>
          <a:p>
            <a:r>
              <a:rPr lang="nl-NL" altLang="nl-NL" dirty="0"/>
              <a:t>Dit vereist soms een “revolutie” op de club</a:t>
            </a:r>
          </a:p>
          <a:p>
            <a:r>
              <a:rPr lang="nl-NL" altLang="nl-NL" dirty="0"/>
              <a:t>Geleidelijk aan beginnen door vaker om arbitrage te roepen (tip uw cursisten)</a:t>
            </a:r>
          </a:p>
          <a:p>
            <a:r>
              <a:rPr lang="nl-NL" altLang="nl-NL" dirty="0"/>
              <a:t>Als anderen zien dat dat voordeel op kan leveren, doen zij het ook</a:t>
            </a:r>
          </a:p>
          <a:p>
            <a:r>
              <a:rPr lang="nl-NL" altLang="nl-NL" dirty="0"/>
              <a:t>Kunnen de arbiters verder oefenen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3E530E8-5134-175A-9B7D-82608F36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nl-NL" altLang="nl-NL"/>
              <a:t>De club en de regels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BCC5667-6A85-EEEF-BC18-B645E32CE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nl-NL" altLang="nl-NL" dirty="0"/>
              <a:t>Spelregels zijn er niet voor niets</a:t>
            </a:r>
          </a:p>
          <a:p>
            <a:r>
              <a:rPr lang="nl-NL" altLang="nl-NL" dirty="0"/>
              <a:t>Ook in het district gelden dezelfde regels</a:t>
            </a:r>
          </a:p>
          <a:p>
            <a:r>
              <a:rPr lang="nl-NL" altLang="nl-NL" dirty="0"/>
              <a:t>Geen behoorlijke reden om de regels NIET te respecteren</a:t>
            </a:r>
          </a:p>
          <a:p>
            <a:r>
              <a:rPr lang="nl-NL" altLang="nl-NL" dirty="0"/>
              <a:t>Laten we dat dan gewoon gaan/blijven doen</a:t>
            </a:r>
          </a:p>
          <a:p>
            <a:r>
              <a:rPr lang="nl-NL" altLang="nl-NL" dirty="0"/>
              <a:t>Krijgen we een competitie die een stand oplevert volgens de regels, en … …</a:t>
            </a:r>
          </a:p>
          <a:p>
            <a:r>
              <a:rPr lang="nl-NL" altLang="nl-NL" dirty="0"/>
              <a:t>Het bevordert de gezelligheid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6335FAE4-BC65-87B3-C3BE-90C57D744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F0CEC67-A716-C98D-3787-3F0753851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nl-NL" altLang="nl-NL"/>
              <a:t>De club en de regels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8E14C2E-0E5D-3651-BBC1-2198C1269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nl-NL" altLang="nl-NL" dirty="0"/>
              <a:t>Maak afspraken met de club waar uw cursisten de eerste keer gaan spelen</a:t>
            </a:r>
          </a:p>
          <a:p>
            <a:r>
              <a:rPr lang="nl-NL" altLang="nl-NL" dirty="0"/>
              <a:t>Laat het bestuur ervoor zorgen dat de leden weten wat er van ze verwacht wordt</a:t>
            </a:r>
          </a:p>
          <a:p>
            <a:r>
              <a:rPr lang="nl-NL" altLang="nl-NL" dirty="0"/>
              <a:t>Geef desnoods een presentatie op de club</a:t>
            </a:r>
          </a:p>
          <a:p>
            <a:r>
              <a:rPr lang="nl-NL" altLang="nl-NL" dirty="0"/>
              <a:t>Als men niet aan uw verwachting kan voldoen, zoek dan een andere club waar men wel welkom is</a:t>
            </a:r>
          </a:p>
        </p:txBody>
      </p:sp>
    </p:spTree>
    <p:extLst>
      <p:ext uri="{BB962C8B-B14F-4D97-AF65-F5344CB8AC3E}">
        <p14:creationId xmlns:p14="http://schemas.microsoft.com/office/powerpoint/2010/main" val="3807497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EBA2137-C6B5-369D-8F7B-55F296A4F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nl-NL" altLang="nl-NL"/>
              <a:t>De rol van de docent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62B57CD-CA6F-E5E1-130F-51115C2C5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71600"/>
            <a:ext cx="8064500" cy="4724400"/>
          </a:xfrm>
        </p:spPr>
        <p:txBody>
          <a:bodyPr/>
          <a:lstStyle/>
          <a:p>
            <a:r>
              <a:rPr lang="nl-NL" altLang="nl-NL" dirty="0"/>
              <a:t>Breng de cursisten de belangrijkste spelregels bij</a:t>
            </a:r>
          </a:p>
          <a:p>
            <a:r>
              <a:rPr lang="nl-NL" altLang="nl-NL" dirty="0"/>
              <a:t>Geef ze ook aan wat ze moeten doen bij een onregelmatigheid</a:t>
            </a:r>
          </a:p>
          <a:p>
            <a:r>
              <a:rPr lang="nl-NL" altLang="nl-NL" dirty="0"/>
              <a:t>Wijs ze op hun rechten (en plichten)</a:t>
            </a:r>
          </a:p>
          <a:p>
            <a:r>
              <a:rPr lang="nl-NL" altLang="nl-NL" dirty="0"/>
              <a:t>Maak ze vertrouwd met het fenomeen “arbiter”</a:t>
            </a:r>
          </a:p>
          <a:p>
            <a:r>
              <a:rPr lang="nl-NL" altLang="nl-NL" dirty="0"/>
              <a:t>Laat ze dit ook doen op de club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47DA05B-6B7D-AA26-7AD3-D29DFE8AC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nl-NL" altLang="nl-NL"/>
              <a:t>De rol van de docent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C909D52-285E-DFA4-8EE6-DBAA66F34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65688"/>
          </a:xfrm>
        </p:spPr>
        <p:txBody>
          <a:bodyPr/>
          <a:lstStyle/>
          <a:p>
            <a:r>
              <a:rPr lang="nl-NL" altLang="nl-NL" dirty="0"/>
              <a:t>Leg het principe van full </a:t>
            </a:r>
            <a:r>
              <a:rPr lang="nl-NL" altLang="nl-NL" dirty="0" err="1"/>
              <a:t>disclosure</a:t>
            </a:r>
            <a:r>
              <a:rPr lang="nl-NL" altLang="nl-NL" dirty="0"/>
              <a:t> en alerteren uit</a:t>
            </a:r>
          </a:p>
          <a:p>
            <a:r>
              <a:rPr lang="nl-NL" altLang="nl-NL" dirty="0"/>
              <a:t>Beschouw de arbiter als een “gewoon” onderdeel van het spel</a:t>
            </a:r>
          </a:p>
          <a:p>
            <a:r>
              <a:rPr lang="nl-NL" altLang="nl-NL" dirty="0"/>
              <a:t>Leer de cursisten, dat er van ze verwacht wordt dat ze fouten maken</a:t>
            </a:r>
          </a:p>
          <a:p>
            <a:r>
              <a:rPr lang="nl-NL" altLang="nl-NL" dirty="0"/>
              <a:t>En dat de arbiter ervoor is om het netjes op te lossen</a:t>
            </a:r>
          </a:p>
          <a:p>
            <a:r>
              <a:rPr lang="nl-NL" altLang="nl-NL" dirty="0"/>
              <a:t>Voorkom een “houd de dief” gehalte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52B96-9F4B-0506-02E9-ECB8ACC7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31168"/>
          </a:xfrm>
        </p:spPr>
        <p:txBody>
          <a:bodyPr/>
          <a:lstStyle/>
          <a:p>
            <a:r>
              <a:rPr lang="nl-NL" dirty="0"/>
              <a:t>Lessen over rechten en plichten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7EC606-58D5-1E10-E35B-56D1194F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691608"/>
          </a:xfrm>
        </p:spPr>
        <p:txBody>
          <a:bodyPr/>
          <a:lstStyle/>
          <a:p>
            <a:r>
              <a:rPr lang="nl-NL" dirty="0">
                <a:solidFill>
                  <a:srgbClr val="000000"/>
                </a:solidFill>
                <a:effectLst/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Lessen die naadloos aansluiten, met slechts één doel: een paar eenvoudige instrumenten aanreiken waarmee de beginners ook met horken, neetoren, lomperiken en onbeschaafde sujetten als tafelgenoot, met volle teugen kunnen genieten van ons spel. </a:t>
            </a:r>
          </a:p>
          <a:p>
            <a:r>
              <a:rPr lang="nl-NL" dirty="0">
                <a:solidFill>
                  <a:srgbClr val="000000"/>
                </a:solidFill>
                <a:effectLst/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Uitgangspunt: Plezier zul je hebben, zo niet mét je tafelgenoten, dan óm je tafelgenoten!  </a:t>
            </a:r>
            <a:endParaRPr lang="nl-NL" dirty="0">
              <a:effectLst/>
              <a:latin typeface="+mj-lt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0260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EDAE88E-6698-50F6-D8FC-6949C829C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B15C20A-EB65-4B49-97A8-F052A3333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924800" cy="914400"/>
          </a:xfrm>
        </p:spPr>
        <p:txBody>
          <a:bodyPr/>
          <a:lstStyle/>
          <a:p>
            <a:r>
              <a:rPr lang="nl-NL" altLang="nl-NL" dirty="0"/>
              <a:t>Einde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1E99886-49CE-6A50-1378-A67F5D728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nl-NL" altLang="nl-NL" dirty="0"/>
              <a:t>Er is werk aan de winkel</a:t>
            </a:r>
          </a:p>
          <a:p>
            <a:r>
              <a:rPr lang="nl-NL" altLang="nl-NL" dirty="0"/>
              <a:t>U kunt deze </a:t>
            </a:r>
            <a:r>
              <a:rPr lang="nl-NL" altLang="nl-NL" dirty="0" err="1"/>
              <a:t>powerpoint</a:t>
            </a:r>
            <a:r>
              <a:rPr lang="nl-NL" altLang="nl-NL" dirty="0"/>
              <a:t> eventueel gebruiken om de club wat meer vertrouwd te maken met de spelregels.</a:t>
            </a:r>
          </a:p>
          <a:p>
            <a:r>
              <a:rPr lang="nl-NL" altLang="nl-NL" dirty="0"/>
              <a:t>De slides zijn gratis te verkrijgen als u mij een mailtje stuurt: </a:t>
            </a:r>
            <a:r>
              <a:rPr lang="nl-NL" altLang="nl-NL" dirty="0" err="1"/>
              <a:t>ron@jedema.nl</a:t>
            </a:r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32477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88AE727C-84A7-9756-149A-5B257A198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E5B8909-651B-FE9C-D77E-7096D1AE9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4562" y="260648"/>
            <a:ext cx="7772400" cy="1198240"/>
          </a:xfrm>
        </p:spPr>
        <p:txBody>
          <a:bodyPr/>
          <a:lstStyle/>
          <a:p>
            <a:r>
              <a:rPr lang="nl-NL" altLang="nl-NL" dirty="0"/>
              <a:t>Op de club staan uw cursisten bloot aan intimidaties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0EE2D98-DD4C-36AE-8BA4-050058097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772400" cy="4755232"/>
          </a:xfrm>
        </p:spPr>
        <p:txBody>
          <a:bodyPr/>
          <a:lstStyle/>
          <a:p>
            <a:r>
              <a:rPr lang="nl-NL" altLang="nl-NL" dirty="0"/>
              <a:t>Sommige (mindere) spelers zullen uw cursisten wel even de regels bijbrengen</a:t>
            </a:r>
          </a:p>
          <a:p>
            <a:r>
              <a:rPr lang="nl-NL" altLang="nl-NL" dirty="0"/>
              <a:t>Zo’n les kan best intimiderend zijn</a:t>
            </a:r>
          </a:p>
          <a:p>
            <a:r>
              <a:rPr lang="nl-NL" altLang="nl-NL" dirty="0"/>
              <a:t>“Als je dat weer doet, roep ik de arbiter”</a:t>
            </a:r>
          </a:p>
          <a:p>
            <a:r>
              <a:rPr lang="nl-NL" altLang="nl-NL" dirty="0"/>
              <a:t>“Dat mag je niet bieden”</a:t>
            </a:r>
          </a:p>
          <a:p>
            <a:r>
              <a:rPr lang="nl-NL" altLang="nl-NL" dirty="0"/>
              <a:t>“ARBITERRR!!” (Houd de dief)</a:t>
            </a:r>
          </a:p>
          <a:p>
            <a:r>
              <a:rPr lang="nl-NL" altLang="nl-NL" dirty="0"/>
              <a:t>95% van de bridgers kent de spelregels niet</a:t>
            </a:r>
          </a:p>
        </p:txBody>
      </p:sp>
    </p:spTree>
    <p:extLst>
      <p:ext uri="{BB962C8B-B14F-4D97-AF65-F5344CB8AC3E}">
        <p14:creationId xmlns:p14="http://schemas.microsoft.com/office/powerpoint/2010/main" val="2854683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C5A4ABD5-CE96-A3B2-BEB4-D5C71DC09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nl-NL" altLang="nl-NL" dirty="0"/>
              <a:t>Waarom spelregels</a:t>
            </a:r>
          </a:p>
        </p:txBody>
      </p:sp>
      <p:sp>
        <p:nvSpPr>
          <p:cNvPr id="78851" name="Rectangle 1027">
            <a:extLst>
              <a:ext uri="{FF2B5EF4-FFF2-40B4-BE49-F238E27FC236}">
                <a16:creationId xmlns:a16="http://schemas.microsoft.com/office/drawing/2014/main" id="{D2493F25-A007-2ED7-6DBB-9D8E94351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134672" cy="4495800"/>
          </a:xfrm>
        </p:spPr>
        <p:txBody>
          <a:bodyPr/>
          <a:lstStyle/>
          <a:p>
            <a:r>
              <a:rPr lang="nl-NL" altLang="nl-NL" dirty="0"/>
              <a:t>Spelregels voor “</a:t>
            </a:r>
            <a:r>
              <a:rPr lang="nl-NL" altLang="nl-NL" dirty="0" err="1"/>
              <a:t>Wedstrijd-bridge</a:t>
            </a:r>
            <a:r>
              <a:rPr lang="nl-NL" altLang="nl-NL" dirty="0"/>
              <a:t>”</a:t>
            </a:r>
          </a:p>
          <a:p>
            <a:r>
              <a:rPr lang="nl-NL" altLang="nl-NL" dirty="0"/>
              <a:t>We spelen niet </a:t>
            </a:r>
            <a:r>
              <a:rPr lang="nl-NL" altLang="nl-NL" u="sng" dirty="0"/>
              <a:t>alleen</a:t>
            </a:r>
            <a:r>
              <a:rPr lang="nl-NL" altLang="nl-NL" dirty="0"/>
              <a:t> voor de lol</a:t>
            </a:r>
          </a:p>
          <a:p>
            <a:r>
              <a:rPr lang="nl-NL" altLang="nl-NL"/>
              <a:t>Elke </a:t>
            </a:r>
            <a:r>
              <a:rPr lang="nl-NL" altLang="nl-NL" dirty="0"/>
              <a:t>sport heeft spelregels (en sancties)</a:t>
            </a:r>
          </a:p>
          <a:p>
            <a:r>
              <a:rPr lang="nl-NL" altLang="nl-NL" dirty="0"/>
              <a:t>Voetbal: buitenspel (val)</a:t>
            </a:r>
          </a:p>
          <a:p>
            <a:r>
              <a:rPr lang="nl-NL" altLang="nl-NL" dirty="0"/>
              <a:t>Tennis: voetfout</a:t>
            </a:r>
          </a:p>
          <a:p>
            <a:r>
              <a:rPr lang="nl-NL" altLang="nl-NL" dirty="0"/>
              <a:t>Bridge: ach, laat maar zitten, neem maar terug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F034D8-7FED-4BB3-9340-8A42FFBB5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548680"/>
            <a:ext cx="7886700" cy="5832648"/>
          </a:xfrm>
        </p:spPr>
        <p:txBody>
          <a:bodyPr/>
          <a:lstStyle/>
          <a:p>
            <a:r>
              <a:rPr lang="nl-NL" dirty="0"/>
              <a:t>Als dan de gemoedelijke sfeer ineens omslaat in een gevoel “belazerd” te worden.</a:t>
            </a:r>
          </a:p>
          <a:p>
            <a:r>
              <a:rPr lang="nl-NL" dirty="0"/>
              <a:t>En wat betekent “we spelen alleen voor ons plezier”?</a:t>
            </a:r>
          </a:p>
          <a:p>
            <a:r>
              <a:rPr lang="nl-NL" dirty="0"/>
              <a:t>We spelen de hele avond en na het laatste spel wordt alles ingepakt en we gaan naar huis.</a:t>
            </a:r>
          </a:p>
          <a:p>
            <a:r>
              <a:rPr lang="nl-NL" dirty="0"/>
              <a:t>Geen uitslag, want we spelen alleen voor ons plezier en het was inderdaad heel plezierig.</a:t>
            </a:r>
          </a:p>
          <a:p>
            <a:r>
              <a:rPr lang="nl-NL" b="1" dirty="0"/>
              <a:t>Ammehoela!!!</a:t>
            </a:r>
          </a:p>
        </p:txBody>
      </p:sp>
    </p:spTree>
    <p:extLst>
      <p:ext uri="{BB962C8B-B14F-4D97-AF65-F5344CB8AC3E}">
        <p14:creationId xmlns:p14="http://schemas.microsoft.com/office/powerpoint/2010/main" val="4218119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7FF2004-9336-B866-6185-F1C5B3D8E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nl-NL" altLang="nl-NL"/>
              <a:t>Fouten tegen de spelregels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6C8B148-22AE-B7A3-86EC-4CE76BADD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nl-NL" altLang="nl-NL" dirty="0"/>
              <a:t>Kan punten kosten als je ze maakt</a:t>
            </a:r>
          </a:p>
          <a:p>
            <a:r>
              <a:rPr lang="nl-NL" altLang="nl-NL" dirty="0"/>
              <a:t>Kan punten opleveren als zij ze maken</a:t>
            </a:r>
          </a:p>
          <a:p>
            <a:r>
              <a:rPr lang="nl-NL" altLang="nl-NL" dirty="0"/>
              <a:t>Soms levert het niets op</a:t>
            </a:r>
          </a:p>
          <a:p>
            <a:r>
              <a:rPr lang="nl-NL" altLang="nl-NL" dirty="0"/>
              <a:t>Als je niet overtreedt, kan je niet benadeeld worden</a:t>
            </a:r>
          </a:p>
          <a:p>
            <a:r>
              <a:rPr lang="nl-NL" altLang="nl-NL" dirty="0"/>
              <a:t>Toch is er een vreemde “waas” van tolerantie als iemand de regels overtreedt</a:t>
            </a:r>
          </a:p>
          <a:p>
            <a:r>
              <a:rPr lang="nl-NL" altLang="nl-NL" dirty="0"/>
              <a:t>Er is meer O.I. dan je denkt …..</a:t>
            </a:r>
            <a:endParaRPr lang="nl-NL" altLang="nl-NL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00D45E8-109F-BB85-24F1-2FFEAB795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Doel van de spelregels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BCDFB6C-F6E6-A4B3-FB73-8662F44A4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/>
              <a:t>Het zoveel mogelijk neutraliseren van ongewenste effecten van een overtreding</a:t>
            </a:r>
          </a:p>
          <a:p>
            <a:r>
              <a:rPr lang="nl-NL" altLang="nl-NL" dirty="0"/>
              <a:t>De score moet vergelijkbaar blijven met de andere tafels</a:t>
            </a:r>
          </a:p>
          <a:p>
            <a:r>
              <a:rPr lang="nl-NL" altLang="nl-NL" dirty="0"/>
              <a:t>Geen primair doel om te straffen, maar om onbillijkheden te verhelpen</a:t>
            </a:r>
          </a:p>
          <a:p>
            <a:r>
              <a:rPr lang="nl-NL" altLang="nl-NL" dirty="0"/>
              <a:t>Natuurlijk soms ook straffen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1498FC-CEA7-C92E-3207-F65C86D9A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nl-NL" altLang="nl-NL"/>
              <a:t>Gebruik maken van fouten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33AB4F1-083F-1614-2E33-2EE99587E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nl-NL" altLang="nl-NL" dirty="0"/>
              <a:t>Als iedereen optimaal biedt en speelt, is bridge zo uitgestorven</a:t>
            </a:r>
          </a:p>
          <a:p>
            <a:r>
              <a:rPr lang="nl-NL" altLang="nl-NL" dirty="0"/>
              <a:t>Zelf optimaal bieden en spelen belooft 50%</a:t>
            </a:r>
          </a:p>
          <a:p>
            <a:r>
              <a:rPr lang="nl-NL" altLang="nl-NL" dirty="0"/>
              <a:t>Door fouten van anderen scoor je hoger</a:t>
            </a:r>
          </a:p>
          <a:p>
            <a:r>
              <a:rPr lang="nl-NL" altLang="nl-NL" dirty="0"/>
              <a:t>Welke fouten:</a:t>
            </a:r>
          </a:p>
          <a:p>
            <a:pPr lvl="1"/>
            <a:r>
              <a:rPr lang="nl-NL" altLang="nl-NL" dirty="0">
                <a:sym typeface="Symbol" panose="05050102010706020507" pitchFamily="18" charset="2"/>
              </a:rPr>
              <a:t>Biedfout (verkeerde contract)</a:t>
            </a:r>
          </a:p>
          <a:p>
            <a:pPr lvl="1"/>
            <a:r>
              <a:rPr lang="nl-NL" altLang="nl-NL" dirty="0">
                <a:sym typeface="Symbol" panose="05050102010706020507" pitchFamily="18" charset="2"/>
              </a:rPr>
              <a:t>Speelfout (vergeet een vrije kaart)</a:t>
            </a:r>
          </a:p>
          <a:p>
            <a:pPr lvl="1"/>
            <a:r>
              <a:rPr lang="nl-NL" altLang="nl-NL" dirty="0">
                <a:sym typeface="Symbol" panose="05050102010706020507" pitchFamily="18" charset="2"/>
              </a:rPr>
              <a:t>Spelregelfout (kinderachtig om daar op te scoren)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7AA61FE-A4C1-DB9E-2612-A1BC28777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2A43323-34BF-42DE-E865-223C6091B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87760"/>
          </a:xfrm>
        </p:spPr>
        <p:txBody>
          <a:bodyPr/>
          <a:lstStyle/>
          <a:p>
            <a:r>
              <a:rPr lang="nl-NL" altLang="nl-NL" dirty="0"/>
              <a:t>Bereid ze voor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C1EABFA-23D0-E2FA-17E1-47ED5CFC1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143000"/>
            <a:ext cx="8280400" cy="5166320"/>
          </a:xfrm>
        </p:spPr>
        <p:txBody>
          <a:bodyPr/>
          <a:lstStyle/>
          <a:p>
            <a:r>
              <a:rPr lang="nl-NL" altLang="nl-NL" dirty="0">
                <a:sym typeface="Symbol" panose="05050102010706020507" pitchFamily="18" charset="2"/>
              </a:rPr>
              <a:t>Neem de rechten en plichten uitgebreid door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Dus: systeemkaart, alerteren, uitleg geven en vragen, arbiter vragen, claimen, claim afwijzen, stopkaartje, etc.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Maak ze vertrouwd met het inschakelen van de arbiter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Leg ze uit, dat het geen “motie van wantrouwen” is</a:t>
            </a:r>
          </a:p>
          <a:p>
            <a:r>
              <a:rPr lang="nl-NL" altLang="nl-NL" dirty="0">
                <a:sym typeface="Symbol" panose="05050102010706020507" pitchFamily="18" charset="2"/>
              </a:rPr>
              <a:t>Samenwerking met partner: samen plezier hebben</a:t>
            </a:r>
          </a:p>
        </p:txBody>
      </p:sp>
    </p:spTree>
    <p:extLst>
      <p:ext uri="{BB962C8B-B14F-4D97-AF65-F5344CB8AC3E}">
        <p14:creationId xmlns:p14="http://schemas.microsoft.com/office/powerpoint/2010/main" val="1856030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nl-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nl-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  <a:sym typeface="Symbol" pitchFamily="18" charset="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1423</Words>
  <Application>Microsoft Office PowerPoint</Application>
  <PresentationFormat>Diavoorstelling (4:3)</PresentationFormat>
  <Paragraphs>172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1" baseType="lpstr">
      <vt:lpstr>Symbol</vt:lpstr>
      <vt:lpstr>Times New Roman</vt:lpstr>
      <vt:lpstr>Office-thema</vt:lpstr>
      <vt:lpstr>Bridgeles en de spelregels</vt:lpstr>
      <vt:lpstr>Waarom spelregels</vt:lpstr>
      <vt:lpstr>Op de club staan uw cursisten bloot aan intimidaties</vt:lpstr>
      <vt:lpstr>Waarom spelregels</vt:lpstr>
      <vt:lpstr>PowerPoint-presentatie</vt:lpstr>
      <vt:lpstr>Fouten tegen de spelregels</vt:lpstr>
      <vt:lpstr>Doel van de spelregels</vt:lpstr>
      <vt:lpstr>Gebruik maken van fouten</vt:lpstr>
      <vt:lpstr>Bereid ze voor</vt:lpstr>
      <vt:lpstr>Hoe het moet</vt:lpstr>
      <vt:lpstr>Recht op plezier</vt:lpstr>
      <vt:lpstr>Hoe het hoort</vt:lpstr>
      <vt:lpstr>Pauze</vt:lpstr>
      <vt:lpstr>Strafkaarten</vt:lpstr>
      <vt:lpstr>Voorspeelstraffen</vt:lpstr>
      <vt:lpstr>Arbitrale scores</vt:lpstr>
      <vt:lpstr>Claimen</vt:lpstr>
      <vt:lpstr>Ongeoorloofde informatie</vt:lpstr>
      <vt:lpstr>Ken uw recht (zeg dit tegen de cursist)</vt:lpstr>
      <vt:lpstr>De rol van de arbiter</vt:lpstr>
      <vt:lpstr>Arbiters</vt:lpstr>
      <vt:lpstr>De club en de regels</vt:lpstr>
      <vt:lpstr>De club en de regels</vt:lpstr>
      <vt:lpstr>De club en de regels</vt:lpstr>
      <vt:lpstr>De rol van de docent</vt:lpstr>
      <vt:lpstr>De rol van de docent</vt:lpstr>
      <vt:lpstr>Lessen over rechten en plichten</vt:lpstr>
      <vt:lpstr>Einde</vt:lpstr>
    </vt:vector>
  </TitlesOfParts>
  <Company>Brent Effecten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Uitkomen</dc:title>
  <dc:creator>Ron Jedema</dc:creator>
  <cp:lastModifiedBy>Ron Jedema</cp:lastModifiedBy>
  <cp:revision>41</cp:revision>
  <dcterms:created xsi:type="dcterms:W3CDTF">2002-07-28T09:52:02Z</dcterms:created>
  <dcterms:modified xsi:type="dcterms:W3CDTF">2025-02-14T11:50:57Z</dcterms:modified>
</cp:coreProperties>
</file>